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3"/>
  </p:notesMasterIdLst>
  <p:handoutMasterIdLst>
    <p:handoutMasterId r:id="rId34"/>
  </p:handoutMasterIdLst>
  <p:sldIdLst>
    <p:sldId id="256" r:id="rId2"/>
    <p:sldId id="288" r:id="rId3"/>
    <p:sldId id="351" r:id="rId4"/>
    <p:sldId id="440" r:id="rId5"/>
    <p:sldId id="441" r:id="rId6"/>
    <p:sldId id="442" r:id="rId7"/>
    <p:sldId id="461" r:id="rId8"/>
    <p:sldId id="462" r:id="rId9"/>
    <p:sldId id="463" r:id="rId10"/>
    <p:sldId id="465" r:id="rId11"/>
    <p:sldId id="467" r:id="rId12"/>
    <p:sldId id="458" r:id="rId13"/>
    <p:sldId id="451" r:id="rId14"/>
    <p:sldId id="468" r:id="rId15"/>
    <p:sldId id="453" r:id="rId16"/>
    <p:sldId id="455" r:id="rId17"/>
    <p:sldId id="425" r:id="rId18"/>
    <p:sldId id="459" r:id="rId19"/>
    <p:sldId id="427" r:id="rId20"/>
    <p:sldId id="456" r:id="rId21"/>
    <p:sldId id="457" r:id="rId22"/>
    <p:sldId id="469" r:id="rId23"/>
    <p:sldId id="482" r:id="rId24"/>
    <p:sldId id="472" r:id="rId25"/>
    <p:sldId id="473" r:id="rId26"/>
    <p:sldId id="474" r:id="rId27"/>
    <p:sldId id="475" r:id="rId28"/>
    <p:sldId id="477" r:id="rId29"/>
    <p:sldId id="478" r:id="rId30"/>
    <p:sldId id="476" r:id="rId31"/>
    <p:sldId id="470"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0" autoAdjust="0"/>
    <p:restoredTop sz="94660"/>
  </p:normalViewPr>
  <p:slideViewPr>
    <p:cSldViewPr>
      <p:cViewPr varScale="1">
        <p:scale>
          <a:sx n="68" d="100"/>
          <a:sy n="68" d="100"/>
        </p:scale>
        <p:origin x="-12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eaLnBrk="1" hangingPunct="1">
              <a:defRPr sz="1300">
                <a:latin typeface="Arial" charset="0"/>
              </a:defRPr>
            </a:lvl1pPr>
          </a:lstStyle>
          <a:p>
            <a:pPr>
              <a:defRPr/>
            </a:pPr>
            <a:endParaRPr lang="en-US"/>
          </a:p>
        </p:txBody>
      </p:sp>
      <p:sp>
        <p:nvSpPr>
          <p:cNvPr id="37891"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eaLnBrk="1" hangingPunct="1">
              <a:defRPr sz="1300">
                <a:latin typeface="Arial" charset="0"/>
              </a:defRPr>
            </a:lvl1pPr>
          </a:lstStyle>
          <a:p>
            <a:pPr>
              <a:defRPr/>
            </a:pPr>
            <a:endParaRPr lang="en-US"/>
          </a:p>
        </p:txBody>
      </p:sp>
      <p:sp>
        <p:nvSpPr>
          <p:cNvPr id="37892"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eaLnBrk="1" hangingPunct="1">
              <a:defRPr sz="1300">
                <a:latin typeface="Arial" charset="0"/>
              </a:defRPr>
            </a:lvl1pPr>
          </a:lstStyle>
          <a:p>
            <a:pPr>
              <a:defRPr/>
            </a:pPr>
            <a:endParaRPr lang="en-US"/>
          </a:p>
        </p:txBody>
      </p:sp>
      <p:sp>
        <p:nvSpPr>
          <p:cNvPr id="37893"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eaLnBrk="1" hangingPunct="1">
              <a:defRPr sz="1300">
                <a:latin typeface="Arial" charset="0"/>
              </a:defRPr>
            </a:lvl1pPr>
          </a:lstStyle>
          <a:p>
            <a:pPr>
              <a:defRPr/>
            </a:pPr>
            <a:fld id="{8D84E83D-1BB8-4447-8424-6BFA97C7FBA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eaLnBrk="1" hangingPunct="1">
              <a:defRPr sz="1300">
                <a:latin typeface="Arial" charset="0"/>
              </a:defRPr>
            </a:lvl1pPr>
          </a:lstStyle>
          <a:p>
            <a:pPr>
              <a:defRPr/>
            </a:pPr>
            <a:endParaRPr lang="en-US"/>
          </a:p>
        </p:txBody>
      </p:sp>
      <p:sp>
        <p:nvSpPr>
          <p:cNvPr id="3993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eaLnBrk="1" hangingPunct="1">
              <a:defRPr sz="1300">
                <a:latin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eaLnBrk="1" hangingPunct="1">
              <a:defRPr sz="1300">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eaLnBrk="1" hangingPunct="1">
              <a:defRPr sz="1300">
                <a:latin typeface="Arial" charset="0"/>
              </a:defRPr>
            </a:lvl1pPr>
          </a:lstStyle>
          <a:p>
            <a:pPr>
              <a:defRPr/>
            </a:pPr>
            <a:fld id="{B9A4A5B1-01C3-48AB-A6FD-F34044A6D13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EC66635D-4BDE-494B-823F-C27D97B7E53D}" type="slidenum">
              <a:rPr lang="en-US" smtClean="0"/>
              <a:pPr/>
              <a:t>2</a:t>
            </a:fld>
            <a:endParaRPr lang="en-US"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0DA85CFB-093F-4DAE-9D5D-FE164D2948F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C0C3141-2CD1-47F0-8AB1-0B7C1E24ED12}"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9D4934C-F870-4C2B-9BAE-32E81CA7220E}"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CD49A93-26B6-405C-8DA8-1F48BADE951F}"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C60AF8B-A4E7-4CAD-83A8-CE3A1230ED15}"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743B3377-2281-4C16-831E-27E4AC9B90CA}" type="slidenum">
              <a:rPr lang="en-US"/>
              <a:pPr>
                <a:defRPr/>
              </a:pPr>
              <a:t>‹#›</a:t>
            </a:fld>
            <a:endParaRPr lang="en-US"/>
          </a:p>
        </p:txBody>
      </p:sp>
      <p:sp>
        <p:nvSpPr>
          <p:cNvPr id="8"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961D2F0D-3623-473E-8BC3-381AEEAFE384}" type="slidenum">
              <a:rPr lang="en-US"/>
              <a:pPr>
                <a:defRPr/>
              </a:pPr>
              <a:t>‹#›</a:t>
            </a:fld>
            <a:endParaRPr lang="en-US"/>
          </a:p>
        </p:txBody>
      </p:sp>
      <p:sp>
        <p:nvSpPr>
          <p:cNvPr id="8"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1B454B9-D583-4B9C-82DC-C4A9F6E150DA}"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C2812D6-160A-40B2-AE9E-494F1BCC69C2}"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9207BB3-E120-4559-8810-B02DDE81DD9E}"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EFAD6801-99FA-47D5-BB17-F3D16623D241}"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5BBC18C7-B339-44FE-8171-B78D3A18ED95}"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028C5F38-E320-4A97-B57F-24D2A568CC36}"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D777F38-ACFA-429E-A0C1-3A69A60C92D2}"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CBF2BAF-59C5-4957-B32C-8628E73A6CB8}"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F429CAE-647A-479C-A6F9-DD3D39C5BA1C}"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615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615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 id="2147483656" r:id="rId12"/>
    <p:sldLayoutId id="2147483655" r:id="rId13"/>
    <p:sldLayoutId id="2147483654" r:id="rId14"/>
    <p:sldLayoutId id="2147483653" r:id="rId15"/>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24000"/>
            <a:ext cx="7772400" cy="1920875"/>
          </a:xfrm>
        </p:spPr>
        <p:txBody>
          <a:bodyPr/>
          <a:lstStyle/>
          <a:p>
            <a:pPr eaLnBrk="1" hangingPunct="1">
              <a:defRPr/>
            </a:pPr>
            <a:r>
              <a:rPr lang="en-US" sz="5400" dirty="0" smtClean="0"/>
              <a:t>EPA’s Refillable Container Requirements</a:t>
            </a:r>
            <a:br>
              <a:rPr lang="en-US" sz="5400" dirty="0" smtClean="0"/>
            </a:br>
            <a:r>
              <a:rPr lang="en-US" sz="5400" dirty="0" smtClean="0"/>
              <a:t>Are You Ready?</a:t>
            </a:r>
            <a:br>
              <a:rPr lang="en-US" sz="5400" dirty="0" smtClean="0"/>
            </a:br>
            <a:endParaRPr lang="en-US" sz="5400" dirty="0" smtClean="0"/>
          </a:p>
        </p:txBody>
      </p:sp>
      <p:sp>
        <p:nvSpPr>
          <p:cNvPr id="2051" name="Rectangle 3"/>
          <p:cNvSpPr>
            <a:spLocks noGrp="1" noChangeArrowheads="1"/>
          </p:cNvSpPr>
          <p:nvPr>
            <p:ph type="subTitle" idx="1"/>
          </p:nvPr>
        </p:nvSpPr>
        <p:spPr>
          <a:xfrm>
            <a:off x="1371600" y="4267200"/>
            <a:ext cx="6400800" cy="1752600"/>
          </a:xfrm>
        </p:spPr>
        <p:txBody>
          <a:bodyPr/>
          <a:lstStyle/>
          <a:p>
            <a:pPr eaLnBrk="1" hangingPunct="1">
              <a:defRPr/>
            </a:pPr>
            <a:r>
              <a:rPr lang="en-US" b="1" dirty="0" smtClean="0"/>
              <a:t>IFCA Workshop</a:t>
            </a:r>
          </a:p>
          <a:p>
            <a:pPr eaLnBrk="1" hangingPunct="1">
              <a:defRPr/>
            </a:pPr>
            <a:r>
              <a:rPr lang="en-US" b="1" dirty="0" smtClean="0"/>
              <a:t>January 20,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6"/>
          <p:cNvSpPr>
            <a:spLocks noGrp="1"/>
          </p:cNvSpPr>
          <p:nvPr>
            <p:ph type="sldNum" sz="quarter" idx="11"/>
          </p:nvPr>
        </p:nvSpPr>
        <p:spPr>
          <a:noFill/>
        </p:spPr>
        <p:txBody>
          <a:bodyPr/>
          <a:lstStyle/>
          <a:p>
            <a:fld id="{C26A4599-0BDE-44A2-BA80-2C3A689C900C}" type="slidenum">
              <a:rPr lang="en-US" smtClean="0"/>
              <a:pPr/>
              <a:t>10</a:t>
            </a:fld>
            <a:endParaRPr lang="en-US" smtClean="0"/>
          </a:p>
        </p:txBody>
      </p:sp>
      <p:sp>
        <p:nvSpPr>
          <p:cNvPr id="313346" name="Rectangle 2"/>
          <p:cNvSpPr>
            <a:spLocks noGrp="1" noRot="1" noChangeArrowheads="1"/>
          </p:cNvSpPr>
          <p:nvPr>
            <p:ph type="title"/>
          </p:nvPr>
        </p:nvSpPr>
        <p:spPr>
          <a:xfrm>
            <a:off x="457200" y="274638"/>
            <a:ext cx="8229600" cy="715962"/>
          </a:xfrm>
        </p:spPr>
        <p:txBody>
          <a:bodyPr/>
          <a:lstStyle/>
          <a:p>
            <a:pPr eaLnBrk="1" hangingPunct="1">
              <a:defRPr/>
            </a:pPr>
            <a:r>
              <a:rPr lang="en-US" sz="3600" smtClean="0"/>
              <a:t>2. Standards for Stationary Tanks</a:t>
            </a:r>
          </a:p>
        </p:txBody>
      </p:sp>
      <p:sp>
        <p:nvSpPr>
          <p:cNvPr id="313347" name="Rectangle 3"/>
          <p:cNvSpPr>
            <a:spLocks noGrp="1" noChangeArrowheads="1"/>
          </p:cNvSpPr>
          <p:nvPr>
            <p:ph type="body" sz="half" idx="1"/>
          </p:nvPr>
        </p:nvSpPr>
        <p:spPr>
          <a:xfrm>
            <a:off x="457200" y="1143000"/>
            <a:ext cx="4419600" cy="5181600"/>
          </a:xfrm>
        </p:spPr>
        <p:txBody>
          <a:bodyPr/>
          <a:lstStyle/>
          <a:p>
            <a:pPr eaLnBrk="1" hangingPunct="1">
              <a:lnSpc>
                <a:spcPct val="80000"/>
              </a:lnSpc>
              <a:buFont typeface="Wingdings" pitchFamily="2" charset="2"/>
              <a:buNone/>
              <a:defRPr/>
            </a:pPr>
            <a:r>
              <a:rPr lang="en-US" sz="2400" smtClean="0"/>
              <a:t>Stationary tanks (holding at least 500 gallons &amp; at the facility of a refiller operating under contract with a registrant) must:</a:t>
            </a:r>
          </a:p>
          <a:p>
            <a:pPr eaLnBrk="1" hangingPunct="1">
              <a:lnSpc>
                <a:spcPct val="80000"/>
              </a:lnSpc>
              <a:buClr>
                <a:srgbClr val="00FF99"/>
              </a:buClr>
              <a:buFont typeface="Wingdings" pitchFamily="2" charset="2"/>
              <a:buChar char="§"/>
              <a:defRPr/>
            </a:pPr>
            <a:r>
              <a:rPr lang="en-US" sz="2400" smtClean="0">
                <a:solidFill>
                  <a:srgbClr val="00FF99"/>
                </a:solidFill>
              </a:rPr>
              <a:t>Be durably marked with a serial number/identifying code;</a:t>
            </a:r>
          </a:p>
          <a:p>
            <a:pPr eaLnBrk="1" hangingPunct="1">
              <a:lnSpc>
                <a:spcPct val="80000"/>
              </a:lnSpc>
              <a:buClr>
                <a:srgbClr val="00FF99"/>
              </a:buClr>
              <a:buFont typeface="Wingdings" pitchFamily="2" charset="2"/>
              <a:buChar char="§"/>
              <a:defRPr/>
            </a:pPr>
            <a:r>
              <a:rPr lang="en-US" sz="2400" smtClean="0">
                <a:solidFill>
                  <a:srgbClr val="00FF99"/>
                </a:solidFill>
              </a:rPr>
              <a:t>Meet integrity/strength standards;</a:t>
            </a:r>
          </a:p>
          <a:p>
            <a:pPr eaLnBrk="1" hangingPunct="1">
              <a:lnSpc>
                <a:spcPct val="80000"/>
              </a:lnSpc>
              <a:buClr>
                <a:srgbClr val="00FF99"/>
              </a:buClr>
              <a:buFont typeface="Wingdings" pitchFamily="2" charset="2"/>
              <a:buChar char="§"/>
              <a:defRPr/>
            </a:pPr>
            <a:r>
              <a:rPr lang="en-US" sz="2400" smtClean="0">
                <a:solidFill>
                  <a:srgbClr val="00FF99"/>
                </a:solidFill>
              </a:rPr>
              <a:t>Have a vent; </a:t>
            </a:r>
          </a:p>
          <a:p>
            <a:pPr eaLnBrk="1" hangingPunct="1">
              <a:lnSpc>
                <a:spcPct val="80000"/>
              </a:lnSpc>
              <a:buClr>
                <a:srgbClr val="00FF99"/>
              </a:buClr>
              <a:buFont typeface="Wingdings" pitchFamily="2" charset="2"/>
              <a:buChar char="§"/>
              <a:defRPr/>
            </a:pPr>
            <a:r>
              <a:rPr lang="en-US" sz="2400" smtClean="0">
                <a:solidFill>
                  <a:srgbClr val="00FF99"/>
                </a:solidFill>
              </a:rPr>
              <a:t>Have a shut-off valve on any connection below the normal liquid level; and</a:t>
            </a:r>
          </a:p>
          <a:p>
            <a:pPr eaLnBrk="1" hangingPunct="1">
              <a:lnSpc>
                <a:spcPct val="80000"/>
              </a:lnSpc>
              <a:buClr>
                <a:srgbClr val="00FF99"/>
              </a:buClr>
              <a:buFont typeface="Wingdings" pitchFamily="2" charset="2"/>
              <a:buChar char="§"/>
              <a:defRPr/>
            </a:pPr>
            <a:r>
              <a:rPr lang="en-US" sz="2400" smtClean="0">
                <a:solidFill>
                  <a:srgbClr val="00FF99"/>
                </a:solidFill>
              </a:rPr>
              <a:t>Not have an external sight gauge.</a:t>
            </a:r>
            <a:r>
              <a:rPr lang="en-US" sz="2400" smtClean="0"/>
              <a:t> </a:t>
            </a:r>
          </a:p>
          <a:p>
            <a:pPr eaLnBrk="1" hangingPunct="1">
              <a:lnSpc>
                <a:spcPct val="80000"/>
              </a:lnSpc>
              <a:buFont typeface="Wingdings" pitchFamily="2" charset="2"/>
              <a:buNone/>
              <a:defRPr/>
            </a:pPr>
            <a:r>
              <a:rPr lang="en-US" sz="2400" b="1" smtClean="0">
                <a:solidFill>
                  <a:srgbClr val="FFFF00"/>
                </a:solidFill>
              </a:rPr>
              <a:t>[§165.45(d) &amp; (f)]</a:t>
            </a:r>
          </a:p>
        </p:txBody>
      </p:sp>
      <p:pic>
        <p:nvPicPr>
          <p:cNvPr id="29700" name="Picture 4" descr="photo 11-3"/>
          <p:cNvPicPr>
            <a:picLocks noGrp="1" noChangeAspect="1" noChangeArrowheads="1"/>
          </p:cNvPicPr>
          <p:nvPr>
            <p:ph sz="quarter" idx="2"/>
          </p:nvPr>
        </p:nvPicPr>
        <p:blipFill>
          <a:blip r:embed="rId2"/>
          <a:srcRect/>
          <a:stretch>
            <a:fillRect/>
          </a:stretch>
        </p:blipFill>
        <p:spPr>
          <a:xfrm>
            <a:off x="5181600" y="1295400"/>
            <a:ext cx="3171825" cy="2379663"/>
          </a:xfrm>
        </p:spPr>
      </p:pic>
      <p:pic>
        <p:nvPicPr>
          <p:cNvPr id="29701" name="Picture 5" descr="photo 13-1"/>
          <p:cNvPicPr>
            <a:picLocks noGrp="1" noChangeAspect="1" noChangeArrowheads="1"/>
          </p:cNvPicPr>
          <p:nvPr>
            <p:ph sz="quarter" idx="3"/>
          </p:nvPr>
        </p:nvPicPr>
        <p:blipFill>
          <a:blip r:embed="rId3"/>
          <a:srcRect/>
          <a:stretch>
            <a:fillRect/>
          </a:stretch>
        </p:blipFill>
        <p:spPr>
          <a:xfrm>
            <a:off x="5181600" y="3810000"/>
            <a:ext cx="3200400" cy="24003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6"/>
          <p:cNvSpPr>
            <a:spLocks noGrp="1"/>
          </p:cNvSpPr>
          <p:nvPr>
            <p:ph type="sldNum" sz="quarter" idx="11"/>
          </p:nvPr>
        </p:nvSpPr>
        <p:spPr>
          <a:noFill/>
        </p:spPr>
        <p:txBody>
          <a:bodyPr/>
          <a:lstStyle/>
          <a:p>
            <a:fld id="{E626A50F-4B00-4FBB-B614-0F584A81673D}" type="slidenum">
              <a:rPr lang="en-US" smtClean="0"/>
              <a:pPr/>
              <a:t>11</a:t>
            </a:fld>
            <a:endParaRPr lang="en-US" smtClean="0"/>
          </a:p>
        </p:txBody>
      </p:sp>
      <p:sp>
        <p:nvSpPr>
          <p:cNvPr id="315394" name="Rectangle 2"/>
          <p:cNvSpPr>
            <a:spLocks noGrp="1" noRot="1" noChangeArrowheads="1"/>
          </p:cNvSpPr>
          <p:nvPr>
            <p:ph type="title"/>
          </p:nvPr>
        </p:nvSpPr>
        <p:spPr/>
        <p:txBody>
          <a:bodyPr/>
          <a:lstStyle/>
          <a:p>
            <a:pPr eaLnBrk="1" hangingPunct="1">
              <a:defRPr/>
            </a:pPr>
            <a:r>
              <a:rPr lang="en-US" smtClean="0"/>
              <a:t>3. Portable Refillable Containers</a:t>
            </a:r>
          </a:p>
        </p:txBody>
      </p:sp>
      <p:sp>
        <p:nvSpPr>
          <p:cNvPr id="315395" name="Rectangle 3"/>
          <p:cNvSpPr>
            <a:spLocks noGrp="1" noChangeArrowheads="1"/>
          </p:cNvSpPr>
          <p:nvPr>
            <p:ph type="body" sz="half" idx="1"/>
          </p:nvPr>
        </p:nvSpPr>
        <p:spPr>
          <a:xfrm>
            <a:off x="457200" y="1371600"/>
            <a:ext cx="4648200" cy="5105400"/>
          </a:xfrm>
        </p:spPr>
        <p:txBody>
          <a:bodyPr/>
          <a:lstStyle/>
          <a:p>
            <a:pPr eaLnBrk="1" hangingPunct="1">
              <a:buFont typeface="Wingdings" pitchFamily="2" charset="2"/>
              <a:buNone/>
              <a:defRPr/>
            </a:pPr>
            <a:r>
              <a:rPr lang="en-US" sz="2400" smtClean="0"/>
              <a:t>You must repackage into portable refillable containers that:</a:t>
            </a:r>
          </a:p>
          <a:p>
            <a:pPr eaLnBrk="1" hangingPunct="1">
              <a:defRPr/>
            </a:pPr>
            <a:r>
              <a:rPr lang="en-US" sz="2400" smtClean="0">
                <a:solidFill>
                  <a:srgbClr val="00FF99"/>
                </a:solidFill>
              </a:rPr>
              <a:t>Comply with at least DOT Packing Group III standards;</a:t>
            </a:r>
          </a:p>
          <a:p>
            <a:pPr eaLnBrk="1" hangingPunct="1">
              <a:defRPr/>
            </a:pPr>
            <a:r>
              <a:rPr lang="en-US" sz="2400" smtClean="0">
                <a:solidFill>
                  <a:srgbClr val="00FF99"/>
                </a:solidFill>
              </a:rPr>
              <a:t>Are durably marked with a serial number/identifying code;</a:t>
            </a:r>
          </a:p>
          <a:p>
            <a:pPr eaLnBrk="1" hangingPunct="1">
              <a:defRPr/>
            </a:pPr>
            <a:r>
              <a:rPr lang="en-US" sz="2400" smtClean="0">
                <a:solidFill>
                  <a:srgbClr val="00FF99"/>
                </a:solidFill>
              </a:rPr>
              <a:t>Have a tamper-evident device, one-way valve or both on each opening other than a vent; and</a:t>
            </a:r>
          </a:p>
          <a:p>
            <a:pPr eaLnBrk="1" hangingPunct="1">
              <a:defRPr/>
            </a:pPr>
            <a:r>
              <a:rPr lang="en-US" sz="2400" smtClean="0">
                <a:solidFill>
                  <a:srgbClr val="00FF99"/>
                </a:solidFill>
              </a:rPr>
              <a:t>Are on the registrant’s list of acceptable containers.</a:t>
            </a:r>
          </a:p>
          <a:p>
            <a:pPr eaLnBrk="1" hangingPunct="1">
              <a:buFont typeface="Wingdings" pitchFamily="2" charset="2"/>
              <a:buNone/>
              <a:defRPr/>
            </a:pPr>
            <a:r>
              <a:rPr lang="en-US" sz="2400" b="1" smtClean="0">
                <a:solidFill>
                  <a:srgbClr val="FFFF00"/>
                </a:solidFill>
              </a:rPr>
              <a:t>[§165.45(a)-(e); §165.70(e)(3)]</a:t>
            </a:r>
          </a:p>
        </p:txBody>
      </p:sp>
      <p:pic>
        <p:nvPicPr>
          <p:cNvPr id="30724" name="Picture 4" descr="photo 8-3"/>
          <p:cNvPicPr>
            <a:picLocks noGrp="1" noChangeAspect="1" noChangeArrowheads="1"/>
          </p:cNvPicPr>
          <p:nvPr>
            <p:ph sz="quarter" idx="2"/>
          </p:nvPr>
        </p:nvPicPr>
        <p:blipFill>
          <a:blip r:embed="rId2"/>
          <a:srcRect/>
          <a:stretch>
            <a:fillRect/>
          </a:stretch>
        </p:blipFill>
        <p:spPr>
          <a:xfrm>
            <a:off x="5210175" y="1600200"/>
            <a:ext cx="2914650" cy="2185988"/>
          </a:xfrm>
        </p:spPr>
      </p:pic>
      <p:pic>
        <p:nvPicPr>
          <p:cNvPr id="30725" name="Picture 5" descr="aqumix refillable"/>
          <p:cNvPicPr>
            <a:picLocks noGrp="1" noChangeAspect="1" noChangeArrowheads="1"/>
          </p:cNvPicPr>
          <p:nvPr>
            <p:ph sz="quarter" idx="3"/>
          </p:nvPr>
        </p:nvPicPr>
        <p:blipFill>
          <a:blip r:embed="rId3"/>
          <a:srcRect/>
          <a:stretch>
            <a:fillRect/>
          </a:stretch>
        </p:blipFill>
        <p:spPr>
          <a:xfrm>
            <a:off x="5365750" y="3938588"/>
            <a:ext cx="2601913" cy="218757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4"/>
          <p:cNvSpPr>
            <a:spLocks noGrp="1"/>
          </p:cNvSpPr>
          <p:nvPr>
            <p:ph type="sldNum" sz="quarter" idx="11"/>
          </p:nvPr>
        </p:nvSpPr>
        <p:spPr>
          <a:noFill/>
        </p:spPr>
        <p:txBody>
          <a:bodyPr/>
          <a:lstStyle/>
          <a:p>
            <a:fld id="{2A75AF65-523C-415C-B53D-78A7CEC7C02B}" type="slidenum">
              <a:rPr lang="en-US" smtClean="0"/>
              <a:pPr/>
              <a:t>12</a:t>
            </a:fld>
            <a:endParaRPr lang="en-US" smtClean="0"/>
          </a:p>
        </p:txBody>
      </p:sp>
      <p:sp>
        <p:nvSpPr>
          <p:cNvPr id="306178" name="Rectangle 2"/>
          <p:cNvSpPr>
            <a:spLocks noGrp="1" noRot="1" noChangeArrowheads="1"/>
          </p:cNvSpPr>
          <p:nvPr>
            <p:ph type="title"/>
          </p:nvPr>
        </p:nvSpPr>
        <p:spPr>
          <a:xfrm>
            <a:off x="457200" y="274638"/>
            <a:ext cx="8229600" cy="715962"/>
          </a:xfrm>
        </p:spPr>
        <p:txBody>
          <a:bodyPr/>
          <a:lstStyle/>
          <a:p>
            <a:pPr eaLnBrk="1" hangingPunct="1">
              <a:defRPr/>
            </a:pPr>
            <a:r>
              <a:rPr lang="en-US" sz="4000" smtClean="0"/>
              <a:t>3.A. DOT/United Nations Marking</a:t>
            </a:r>
          </a:p>
        </p:txBody>
      </p:sp>
      <p:sp>
        <p:nvSpPr>
          <p:cNvPr id="306179" name="Rectangle 3"/>
          <p:cNvSpPr>
            <a:spLocks noGrp="1" noChangeArrowheads="1"/>
          </p:cNvSpPr>
          <p:nvPr>
            <p:ph type="body" idx="1"/>
          </p:nvPr>
        </p:nvSpPr>
        <p:spPr>
          <a:xfrm>
            <a:off x="381000" y="1066800"/>
            <a:ext cx="8458200" cy="5486400"/>
          </a:xfrm>
        </p:spPr>
        <p:txBody>
          <a:bodyPr/>
          <a:lstStyle/>
          <a:p>
            <a:pPr eaLnBrk="1" hangingPunct="1">
              <a:lnSpc>
                <a:spcPct val="90000"/>
              </a:lnSpc>
              <a:defRPr/>
            </a:pPr>
            <a:r>
              <a:rPr lang="en-US" sz="2800" b="1" smtClean="0"/>
              <a:t>All portable refillable containers must meet at least the DOT packing group III standards. </a:t>
            </a:r>
          </a:p>
          <a:p>
            <a:pPr eaLnBrk="1" hangingPunct="1">
              <a:lnSpc>
                <a:spcPct val="90000"/>
              </a:lnSpc>
              <a:defRPr/>
            </a:pPr>
            <a:r>
              <a:rPr lang="en-US" sz="2800" smtClean="0">
                <a:cs typeface="Arial" charset="0"/>
              </a:rPr>
              <a:t>§165.45(a): A </a:t>
            </a:r>
            <a:r>
              <a:rPr lang="en-US" sz="2800" u="sng" smtClean="0">
                <a:solidFill>
                  <a:srgbClr val="FFFF00"/>
                </a:solidFill>
                <a:cs typeface="Arial" charset="0"/>
              </a:rPr>
              <a:t>pesticide product that does not meet the definition of a hazardous material</a:t>
            </a:r>
            <a:r>
              <a:rPr lang="en-US" sz="2800" smtClean="0">
                <a:cs typeface="Arial" charset="0"/>
              </a:rPr>
              <a:t> in 49 CFR 171.8 must be packaged in a refillable container that, if portable, </a:t>
            </a:r>
            <a:r>
              <a:rPr lang="en-US" sz="2800" u="sng" smtClean="0">
                <a:solidFill>
                  <a:srgbClr val="FFFF00"/>
                </a:solidFill>
                <a:cs typeface="Arial" charset="0"/>
              </a:rPr>
              <a:t>is designed, constructed, and marked to comply with the requirements of</a:t>
            </a:r>
            <a:r>
              <a:rPr lang="en-US" sz="2800" smtClean="0">
                <a:cs typeface="Arial" charset="0"/>
              </a:rPr>
              <a:t> 49 CF 173.4, 173.5, 173.6, 173.24, 173.24a, 173.24b, 173.28, 173.155, 173.203, 173.213, 173.240(c), 173.24(d), 173.241(c), 173.241(d), Part 178 and Part 180 </a:t>
            </a:r>
            <a:r>
              <a:rPr lang="en-US" sz="2800" u="sng" smtClean="0">
                <a:solidFill>
                  <a:srgbClr val="FFFF00"/>
                </a:solidFill>
                <a:cs typeface="Arial" charset="0"/>
              </a:rPr>
              <a:t>that are applicable to a Packing Group III material</a:t>
            </a:r>
            <a:r>
              <a:rPr lang="en-US" sz="2800" smtClean="0">
                <a:cs typeface="Arial" charset="0"/>
              </a:rPr>
              <a:t>…</a:t>
            </a:r>
          </a:p>
          <a:p>
            <a:pPr eaLnBrk="1" hangingPunct="1">
              <a:lnSpc>
                <a:spcPct val="90000"/>
              </a:lnSpc>
              <a:defRPr/>
            </a:pPr>
            <a:r>
              <a:rPr lang="en-US" sz="2800" smtClean="0">
                <a:cs typeface="Arial" charset="0"/>
              </a:rPr>
              <a:t>§165.45(b): If it is a DOT hazardous material, must comply with applicable DOT requirements.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4"/>
          <p:cNvSpPr>
            <a:spLocks noGrp="1"/>
          </p:cNvSpPr>
          <p:nvPr>
            <p:ph type="sldNum" sz="quarter" idx="11"/>
          </p:nvPr>
        </p:nvSpPr>
        <p:spPr>
          <a:noFill/>
        </p:spPr>
        <p:txBody>
          <a:bodyPr/>
          <a:lstStyle/>
          <a:p>
            <a:fld id="{AE60A7CB-8CB4-4FEC-84F8-9F666FD85149}" type="slidenum">
              <a:rPr lang="en-US" smtClean="0"/>
              <a:pPr/>
              <a:t>13</a:t>
            </a:fld>
            <a:endParaRPr lang="en-US" smtClean="0"/>
          </a:p>
        </p:txBody>
      </p:sp>
      <p:sp>
        <p:nvSpPr>
          <p:cNvPr id="292866" name="Rectangle 2"/>
          <p:cNvSpPr>
            <a:spLocks noGrp="1" noRot="1" noChangeArrowheads="1"/>
          </p:cNvSpPr>
          <p:nvPr>
            <p:ph type="title"/>
          </p:nvPr>
        </p:nvSpPr>
        <p:spPr>
          <a:xfrm>
            <a:off x="457200" y="274638"/>
            <a:ext cx="8229600" cy="715962"/>
          </a:xfrm>
        </p:spPr>
        <p:txBody>
          <a:bodyPr/>
          <a:lstStyle/>
          <a:p>
            <a:pPr eaLnBrk="1" hangingPunct="1">
              <a:defRPr/>
            </a:pPr>
            <a:r>
              <a:rPr lang="en-US" sz="4000" smtClean="0"/>
              <a:t>3.A. DOT/United Nations Marking</a:t>
            </a:r>
          </a:p>
        </p:txBody>
      </p:sp>
      <p:sp>
        <p:nvSpPr>
          <p:cNvPr id="292867" name="Rectangle 3"/>
          <p:cNvSpPr>
            <a:spLocks noGrp="1" noChangeArrowheads="1"/>
          </p:cNvSpPr>
          <p:nvPr>
            <p:ph type="body" idx="1"/>
          </p:nvPr>
        </p:nvSpPr>
        <p:spPr>
          <a:xfrm>
            <a:off x="381000" y="1066800"/>
            <a:ext cx="8229600" cy="5486400"/>
          </a:xfrm>
        </p:spPr>
        <p:txBody>
          <a:bodyPr/>
          <a:lstStyle/>
          <a:p>
            <a:pPr eaLnBrk="1" hangingPunct="1">
              <a:lnSpc>
                <a:spcPct val="80000"/>
              </a:lnSpc>
              <a:defRPr/>
            </a:pPr>
            <a:r>
              <a:rPr lang="en-US" sz="2800" smtClean="0">
                <a:solidFill>
                  <a:srgbClr val="FFFF00"/>
                </a:solidFill>
              </a:rPr>
              <a:t>All portable refillable containers must meet at least the DOT packing group III standards. [§165.45(a) &amp; (b)]</a:t>
            </a:r>
          </a:p>
          <a:p>
            <a:pPr eaLnBrk="1" hangingPunct="1">
              <a:lnSpc>
                <a:spcPct val="80000"/>
              </a:lnSpc>
              <a:defRPr/>
            </a:pPr>
            <a:r>
              <a:rPr lang="en-US" sz="2800" smtClean="0"/>
              <a:t>Generally, can determine this by the UN/DOT marking, such as: un 31HA1/Y/04/01/USA/etc.</a:t>
            </a:r>
          </a:p>
          <a:p>
            <a:pPr eaLnBrk="1" hangingPunct="1">
              <a:lnSpc>
                <a:spcPct val="80000"/>
              </a:lnSpc>
              <a:defRPr/>
            </a:pPr>
            <a:r>
              <a:rPr lang="en-US" sz="2800" smtClean="0"/>
              <a:t>Important: look for UN symbol and X, Y or Z</a:t>
            </a:r>
          </a:p>
          <a:p>
            <a:pPr lvl="1" eaLnBrk="1" hangingPunct="1">
              <a:lnSpc>
                <a:spcPct val="80000"/>
              </a:lnSpc>
              <a:defRPr/>
            </a:pPr>
            <a:r>
              <a:rPr lang="en-US" sz="2400" smtClean="0"/>
              <a:t>X = meets PG I stds (most stringent)</a:t>
            </a:r>
          </a:p>
          <a:p>
            <a:pPr lvl="1" eaLnBrk="1" hangingPunct="1">
              <a:lnSpc>
                <a:spcPct val="80000"/>
              </a:lnSpc>
              <a:defRPr/>
            </a:pPr>
            <a:r>
              <a:rPr lang="en-US" sz="2400" smtClean="0"/>
              <a:t>Y = meets PG II stds</a:t>
            </a:r>
          </a:p>
          <a:p>
            <a:pPr lvl="1" eaLnBrk="1" hangingPunct="1">
              <a:lnSpc>
                <a:spcPct val="80000"/>
              </a:lnSpc>
              <a:defRPr/>
            </a:pPr>
            <a:r>
              <a:rPr lang="en-US" sz="2400" smtClean="0"/>
              <a:t>Z = meets PG III stds</a:t>
            </a:r>
          </a:p>
          <a:p>
            <a:pPr eaLnBrk="1" hangingPunct="1">
              <a:lnSpc>
                <a:spcPct val="80000"/>
              </a:lnSpc>
              <a:defRPr/>
            </a:pPr>
            <a:r>
              <a:rPr lang="en-US" sz="2800" smtClean="0">
                <a:cs typeface="Arial" charset="0"/>
              </a:rPr>
              <a:t>The DOT standards that are incorporated in </a:t>
            </a:r>
            <a:r>
              <a:rPr lang="en-US" sz="2800" smtClean="0"/>
              <a:t>§</a:t>
            </a:r>
            <a:r>
              <a:rPr lang="en-US" sz="2800" smtClean="0">
                <a:cs typeface="Arial" charset="0"/>
              </a:rPr>
              <a:t>165.45(a) authorize certain “portable tanks” that comply but do not require the UN marking.</a:t>
            </a:r>
          </a:p>
          <a:p>
            <a:pPr lvl="1" eaLnBrk="1" hangingPunct="1">
              <a:lnSpc>
                <a:spcPct val="80000"/>
              </a:lnSpc>
              <a:defRPr/>
            </a:pPr>
            <a:r>
              <a:rPr lang="en-US" sz="2400" smtClean="0">
                <a:cs typeface="Arial" charset="0"/>
              </a:rPr>
              <a:t>Rely on the registrant’s description of acceptable containers.</a:t>
            </a:r>
          </a:p>
          <a:p>
            <a:pPr eaLnBrk="1" hangingPunct="1">
              <a:lnSpc>
                <a:spcPct val="80000"/>
              </a:lnSpc>
              <a:defRPr/>
            </a:pPr>
            <a:r>
              <a:rPr lang="en-US" sz="2800" smtClean="0">
                <a:cs typeface="Arial" charset="0"/>
              </a:rPr>
              <a:t>Also includes ongoing maintenance and testing (e.g., pressure test).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4"/>
          <p:cNvSpPr>
            <a:spLocks noGrp="1"/>
          </p:cNvSpPr>
          <p:nvPr>
            <p:ph type="sldNum" sz="quarter" idx="11"/>
          </p:nvPr>
        </p:nvSpPr>
        <p:spPr>
          <a:noFill/>
        </p:spPr>
        <p:txBody>
          <a:bodyPr/>
          <a:lstStyle/>
          <a:p>
            <a:fld id="{6BD85344-B63B-4A08-B923-0043654B9E59}" type="slidenum">
              <a:rPr lang="en-US" smtClean="0"/>
              <a:pPr/>
              <a:t>14</a:t>
            </a:fld>
            <a:endParaRPr lang="en-US" smtClean="0"/>
          </a:p>
        </p:txBody>
      </p:sp>
      <p:sp>
        <p:nvSpPr>
          <p:cNvPr id="316418" name="Rectangle 2"/>
          <p:cNvSpPr>
            <a:spLocks noGrp="1" noRot="1" noChangeArrowheads="1"/>
          </p:cNvSpPr>
          <p:nvPr>
            <p:ph type="title"/>
          </p:nvPr>
        </p:nvSpPr>
        <p:spPr/>
        <p:txBody>
          <a:bodyPr/>
          <a:lstStyle/>
          <a:p>
            <a:pPr eaLnBrk="1" hangingPunct="1">
              <a:defRPr/>
            </a:pPr>
            <a:r>
              <a:rPr lang="en-US" smtClean="0"/>
              <a:t>3.A. DOT Requirements</a:t>
            </a:r>
          </a:p>
        </p:txBody>
      </p:sp>
      <p:pic>
        <p:nvPicPr>
          <p:cNvPr id="33795" name="Picture 3" descr="photo 5-2"/>
          <p:cNvPicPr>
            <a:picLocks noGrp="1" noChangeAspect="1" noChangeArrowheads="1"/>
          </p:cNvPicPr>
          <p:nvPr>
            <p:ph idx="1"/>
          </p:nvPr>
        </p:nvPicPr>
        <p:blipFill>
          <a:blip r:embed="rId2"/>
          <a:srcRect/>
          <a:stretch>
            <a:fillRect/>
          </a:stretch>
        </p:blipFill>
        <p:spPr>
          <a:xfrm>
            <a:off x="1554163" y="1600200"/>
            <a:ext cx="6034087" cy="4525963"/>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4"/>
          <p:cNvSpPr>
            <a:spLocks noGrp="1"/>
          </p:cNvSpPr>
          <p:nvPr>
            <p:ph type="sldNum" sz="quarter" idx="11"/>
          </p:nvPr>
        </p:nvSpPr>
        <p:spPr>
          <a:noFill/>
        </p:spPr>
        <p:txBody>
          <a:bodyPr/>
          <a:lstStyle/>
          <a:p>
            <a:fld id="{4DDE18F8-6958-4C77-9CE2-9EA7F378379F}" type="slidenum">
              <a:rPr lang="en-US" smtClean="0"/>
              <a:pPr/>
              <a:t>15</a:t>
            </a:fld>
            <a:endParaRPr lang="en-US" smtClean="0"/>
          </a:p>
        </p:txBody>
      </p:sp>
      <p:sp>
        <p:nvSpPr>
          <p:cNvPr id="294914" name="Rectangle 2"/>
          <p:cNvSpPr>
            <a:spLocks noGrp="1" noRot="1" noChangeArrowheads="1"/>
          </p:cNvSpPr>
          <p:nvPr>
            <p:ph type="title"/>
          </p:nvPr>
        </p:nvSpPr>
        <p:spPr/>
        <p:txBody>
          <a:bodyPr/>
          <a:lstStyle/>
          <a:p>
            <a:pPr eaLnBrk="1" hangingPunct="1">
              <a:defRPr/>
            </a:pPr>
            <a:r>
              <a:rPr lang="en-US" smtClean="0"/>
              <a:t>3.A. DOT Requirements</a:t>
            </a:r>
          </a:p>
        </p:txBody>
      </p:sp>
      <p:pic>
        <p:nvPicPr>
          <p:cNvPr id="34819" name="Picture 3" descr="photo 5-4"/>
          <p:cNvPicPr>
            <a:picLocks noGrp="1" noChangeAspect="1" noChangeArrowheads="1"/>
          </p:cNvPicPr>
          <p:nvPr>
            <p:ph idx="1"/>
          </p:nvPr>
        </p:nvPicPr>
        <p:blipFill>
          <a:blip r:embed="rId2"/>
          <a:srcRect/>
          <a:stretch>
            <a:fillRect/>
          </a:stretch>
        </p:blipFill>
        <p:spPr>
          <a:xfrm>
            <a:off x="1554163" y="1600200"/>
            <a:ext cx="6034087" cy="4525963"/>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6"/>
          <p:cNvSpPr>
            <a:spLocks noGrp="1"/>
          </p:cNvSpPr>
          <p:nvPr>
            <p:ph type="sldNum" sz="quarter" idx="11"/>
          </p:nvPr>
        </p:nvSpPr>
        <p:spPr>
          <a:noFill/>
        </p:spPr>
        <p:txBody>
          <a:bodyPr/>
          <a:lstStyle/>
          <a:p>
            <a:fld id="{8B57E267-E6BD-4763-AAA0-608C58132512}" type="slidenum">
              <a:rPr lang="en-US" smtClean="0"/>
              <a:pPr/>
              <a:t>16</a:t>
            </a:fld>
            <a:endParaRPr lang="en-US" smtClean="0"/>
          </a:p>
        </p:txBody>
      </p:sp>
      <p:sp>
        <p:nvSpPr>
          <p:cNvPr id="296962" name="Rectangle 2"/>
          <p:cNvSpPr>
            <a:spLocks noGrp="1" noRot="1" noChangeArrowheads="1"/>
          </p:cNvSpPr>
          <p:nvPr>
            <p:ph type="title"/>
          </p:nvPr>
        </p:nvSpPr>
        <p:spPr>
          <a:xfrm>
            <a:off x="457200" y="0"/>
            <a:ext cx="8229600" cy="1143000"/>
          </a:xfrm>
        </p:spPr>
        <p:txBody>
          <a:bodyPr/>
          <a:lstStyle/>
          <a:p>
            <a:pPr eaLnBrk="1" hangingPunct="1">
              <a:defRPr/>
            </a:pPr>
            <a:r>
              <a:rPr lang="en-US" sz="3600" smtClean="0"/>
              <a:t>3.B. Serial Number/Identifying Mark</a:t>
            </a:r>
          </a:p>
        </p:txBody>
      </p:sp>
      <p:sp>
        <p:nvSpPr>
          <p:cNvPr id="296964" name="Rectangle 4"/>
          <p:cNvSpPr>
            <a:spLocks noGrp="1" noChangeArrowheads="1"/>
          </p:cNvSpPr>
          <p:nvPr>
            <p:ph type="body" sz="half" idx="4294967295"/>
          </p:nvPr>
        </p:nvSpPr>
        <p:spPr>
          <a:xfrm>
            <a:off x="0" y="1600200"/>
            <a:ext cx="4495800" cy="4525963"/>
          </a:xfrm>
        </p:spPr>
        <p:txBody>
          <a:bodyPr/>
          <a:lstStyle/>
          <a:p>
            <a:pPr eaLnBrk="1" hangingPunct="1">
              <a:buFont typeface="Wingdings" pitchFamily="2" charset="2"/>
              <a:buNone/>
              <a:defRPr/>
            </a:pPr>
            <a:r>
              <a:rPr lang="en-US" b="1" smtClean="0">
                <a:solidFill>
                  <a:srgbClr val="FFFF00"/>
                </a:solidFill>
              </a:rPr>
              <a:t>   </a:t>
            </a:r>
            <a:endParaRPr lang="en-US" sz="2800" b="1" smtClean="0">
              <a:solidFill>
                <a:srgbClr val="FFFF00"/>
              </a:solidFill>
            </a:endParaRPr>
          </a:p>
        </p:txBody>
      </p:sp>
      <p:pic>
        <p:nvPicPr>
          <p:cNvPr id="35844" name="Picture 5" descr="photo 6-2"/>
          <p:cNvPicPr>
            <a:picLocks noGrp="1" noChangeAspect="1" noChangeArrowheads="1"/>
          </p:cNvPicPr>
          <p:nvPr>
            <p:ph sz="quarter" idx="2"/>
          </p:nvPr>
        </p:nvPicPr>
        <p:blipFill>
          <a:blip r:embed="rId2"/>
          <a:srcRect/>
          <a:stretch>
            <a:fillRect/>
          </a:stretch>
        </p:blipFill>
        <p:spPr>
          <a:xfrm>
            <a:off x="5562600" y="1219200"/>
            <a:ext cx="2914650" cy="2185988"/>
          </a:xfrm>
        </p:spPr>
      </p:pic>
      <p:sp>
        <p:nvSpPr>
          <p:cNvPr id="35845" name="Text Box 7"/>
          <p:cNvSpPr txBox="1">
            <a:spLocks noChangeArrowheads="1"/>
          </p:cNvSpPr>
          <p:nvPr/>
        </p:nvSpPr>
        <p:spPr bwMode="auto">
          <a:xfrm>
            <a:off x="533400" y="1219200"/>
            <a:ext cx="4724400" cy="5003800"/>
          </a:xfrm>
          <a:prstGeom prst="rect">
            <a:avLst/>
          </a:prstGeom>
          <a:noFill/>
          <a:ln w="9525">
            <a:noFill/>
            <a:miter lim="800000"/>
            <a:headEnd/>
            <a:tailEnd/>
          </a:ln>
        </p:spPr>
        <p:txBody>
          <a:bodyPr>
            <a:spAutoFit/>
          </a:bodyPr>
          <a:lstStyle/>
          <a:p>
            <a:pPr eaLnBrk="0" hangingPunct="0">
              <a:spcBef>
                <a:spcPct val="50000"/>
              </a:spcBef>
            </a:pPr>
            <a:r>
              <a:rPr lang="en-US" sz="2800"/>
              <a:t>Each refillable container must be durably marked with a serial number or other identifying code. </a:t>
            </a:r>
            <a:r>
              <a:rPr lang="en-US" sz="2800" b="1"/>
              <a:t>[§165.45(d)]</a:t>
            </a:r>
            <a:r>
              <a:rPr lang="en-US" sz="2800"/>
              <a:t>  </a:t>
            </a:r>
          </a:p>
          <a:p>
            <a:pPr eaLnBrk="0" hangingPunct="0">
              <a:spcBef>
                <a:spcPct val="50000"/>
              </a:spcBef>
            </a:pPr>
            <a:r>
              <a:rPr lang="en-US" sz="2800">
                <a:solidFill>
                  <a:srgbClr val="FFFF00"/>
                </a:solidFill>
              </a:rPr>
              <a:t>Durable marking includes an adhesive label if it’s securely attached = can reasonably be expected to remain affixed during the foreseeable conditions and period of use. </a:t>
            </a:r>
            <a:r>
              <a:rPr lang="en-US" sz="2800" b="1">
                <a:solidFill>
                  <a:srgbClr val="FFFF00"/>
                </a:solidFill>
              </a:rPr>
              <a:t>[§156.10(a)(4)]</a:t>
            </a:r>
          </a:p>
        </p:txBody>
      </p:sp>
      <p:pic>
        <p:nvPicPr>
          <p:cNvPr id="35846" name="Picture 10" descr="photo 6-3"/>
          <p:cNvPicPr>
            <a:picLocks noGrp="1" noChangeAspect="1" noChangeArrowheads="1"/>
          </p:cNvPicPr>
          <p:nvPr>
            <p:ph sz="quarter" idx="3"/>
          </p:nvPr>
        </p:nvPicPr>
        <p:blipFill>
          <a:blip r:embed="rId3"/>
          <a:srcRect/>
          <a:stretch>
            <a:fillRect/>
          </a:stretch>
        </p:blipFill>
        <p:spPr>
          <a:xfrm>
            <a:off x="5562600" y="3886200"/>
            <a:ext cx="2916238" cy="218757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6"/>
          <p:cNvSpPr>
            <a:spLocks noGrp="1"/>
          </p:cNvSpPr>
          <p:nvPr>
            <p:ph type="sldNum" sz="quarter" idx="11"/>
          </p:nvPr>
        </p:nvSpPr>
        <p:spPr>
          <a:noFill/>
        </p:spPr>
        <p:txBody>
          <a:bodyPr/>
          <a:lstStyle/>
          <a:p>
            <a:fld id="{FF743875-BDA8-48DA-997E-F11873368924}" type="slidenum">
              <a:rPr lang="en-US" smtClean="0"/>
              <a:pPr/>
              <a:t>17</a:t>
            </a:fld>
            <a:endParaRPr lang="en-US" smtClean="0"/>
          </a:p>
        </p:txBody>
      </p:sp>
      <p:sp>
        <p:nvSpPr>
          <p:cNvPr id="250882" name="Rectangle 2"/>
          <p:cNvSpPr>
            <a:spLocks noGrp="1" noRot="1" noChangeArrowheads="1"/>
          </p:cNvSpPr>
          <p:nvPr>
            <p:ph type="title"/>
          </p:nvPr>
        </p:nvSpPr>
        <p:spPr>
          <a:xfrm>
            <a:off x="457200" y="274638"/>
            <a:ext cx="8229600" cy="715962"/>
          </a:xfrm>
        </p:spPr>
        <p:txBody>
          <a:bodyPr/>
          <a:lstStyle/>
          <a:p>
            <a:pPr eaLnBrk="1" hangingPunct="1">
              <a:defRPr/>
            </a:pPr>
            <a:r>
              <a:rPr lang="en-US" sz="3200" smtClean="0"/>
              <a:t>3.C. Tamper-Evident Device/One-Way Valve</a:t>
            </a:r>
          </a:p>
        </p:txBody>
      </p:sp>
      <p:sp>
        <p:nvSpPr>
          <p:cNvPr id="250883" name="Rectangle 3"/>
          <p:cNvSpPr>
            <a:spLocks noGrp="1" noChangeArrowheads="1"/>
          </p:cNvSpPr>
          <p:nvPr>
            <p:ph type="body" sz="half" idx="1"/>
          </p:nvPr>
        </p:nvSpPr>
        <p:spPr>
          <a:xfrm>
            <a:off x="457200" y="1143000"/>
            <a:ext cx="4495800" cy="5334000"/>
          </a:xfrm>
        </p:spPr>
        <p:txBody>
          <a:bodyPr/>
          <a:lstStyle/>
          <a:p>
            <a:pPr eaLnBrk="1" hangingPunct="1">
              <a:lnSpc>
                <a:spcPct val="90000"/>
              </a:lnSpc>
              <a:buSzTx/>
              <a:buFont typeface="Wingdings" pitchFamily="2" charset="2"/>
              <a:buChar char="§"/>
              <a:defRPr/>
            </a:pPr>
            <a:r>
              <a:rPr lang="en-US" sz="2800" smtClean="0"/>
              <a:t>For portable refillable containers holding liquid pesticides, each opening other than a vent must have a </a:t>
            </a:r>
            <a:r>
              <a:rPr lang="en-US" sz="2800" smtClean="0">
                <a:solidFill>
                  <a:srgbClr val="FFFF00"/>
                </a:solidFill>
              </a:rPr>
              <a:t>one-way valve, a tamper-evident device, or both.</a:t>
            </a:r>
            <a:r>
              <a:rPr lang="en-US" sz="2800" smtClean="0"/>
              <a:t> </a:t>
            </a:r>
          </a:p>
          <a:p>
            <a:pPr eaLnBrk="1" hangingPunct="1">
              <a:lnSpc>
                <a:spcPct val="90000"/>
              </a:lnSpc>
              <a:buSzTx/>
              <a:buFont typeface="Wingdings" pitchFamily="2" charset="2"/>
              <a:buChar char="§"/>
              <a:defRPr/>
            </a:pPr>
            <a:r>
              <a:rPr lang="en-US" sz="2800" smtClean="0"/>
              <a:t>A vent must be designed </a:t>
            </a:r>
            <a:r>
              <a:rPr lang="en-US" sz="2800" smtClean="0">
                <a:solidFill>
                  <a:srgbClr val="FFFF00"/>
                </a:solidFill>
              </a:rPr>
              <a:t>to minimize the amount of material</a:t>
            </a:r>
            <a:r>
              <a:rPr lang="en-US" sz="2800" smtClean="0"/>
              <a:t> that could be introduced into the container through it.</a:t>
            </a:r>
            <a:r>
              <a:rPr lang="en-US" sz="2800" b="1" smtClean="0"/>
              <a:t> </a:t>
            </a:r>
          </a:p>
          <a:p>
            <a:pPr eaLnBrk="1" hangingPunct="1">
              <a:lnSpc>
                <a:spcPct val="90000"/>
              </a:lnSpc>
              <a:buFont typeface="Wingdings" pitchFamily="2" charset="2"/>
              <a:buNone/>
              <a:defRPr/>
            </a:pPr>
            <a:r>
              <a:rPr lang="en-US" sz="2800" b="1" smtClean="0"/>
              <a:t>    [§165.45(d)]</a:t>
            </a:r>
          </a:p>
          <a:p>
            <a:pPr eaLnBrk="1" hangingPunct="1">
              <a:lnSpc>
                <a:spcPct val="90000"/>
              </a:lnSpc>
              <a:buFont typeface="Wingdings" pitchFamily="2" charset="2"/>
              <a:buChar char="§"/>
              <a:defRPr/>
            </a:pPr>
            <a:endParaRPr lang="en-US" sz="2800" b="1" smtClean="0"/>
          </a:p>
        </p:txBody>
      </p:sp>
      <p:pic>
        <p:nvPicPr>
          <p:cNvPr id="36868" name="Picture 4" descr="photo 9-1"/>
          <p:cNvPicPr>
            <a:picLocks noGrp="1" noChangeAspect="1" noChangeArrowheads="1"/>
          </p:cNvPicPr>
          <p:nvPr>
            <p:ph sz="quarter" idx="2"/>
          </p:nvPr>
        </p:nvPicPr>
        <p:blipFill>
          <a:blip r:embed="rId2"/>
          <a:srcRect/>
          <a:stretch>
            <a:fillRect/>
          </a:stretch>
        </p:blipFill>
        <p:spPr>
          <a:xfrm>
            <a:off x="5210175" y="1600200"/>
            <a:ext cx="2914650" cy="2185988"/>
          </a:xfrm>
        </p:spPr>
      </p:pic>
      <p:pic>
        <p:nvPicPr>
          <p:cNvPr id="36869" name="Picture 7" descr="photo 8-5"/>
          <p:cNvPicPr>
            <a:picLocks noGrp="1" noChangeAspect="1" noChangeArrowheads="1"/>
          </p:cNvPicPr>
          <p:nvPr>
            <p:ph sz="quarter" idx="3"/>
          </p:nvPr>
        </p:nvPicPr>
        <p:blipFill>
          <a:blip r:embed="rId3"/>
          <a:srcRect/>
          <a:stretch>
            <a:fillRect/>
          </a:stretch>
        </p:blipFill>
        <p:spPr>
          <a:xfrm>
            <a:off x="5208588" y="3938588"/>
            <a:ext cx="2916237" cy="2187575"/>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4"/>
          <p:cNvSpPr>
            <a:spLocks noGrp="1"/>
          </p:cNvSpPr>
          <p:nvPr>
            <p:ph type="sldNum" sz="quarter" idx="11"/>
          </p:nvPr>
        </p:nvSpPr>
        <p:spPr>
          <a:noFill/>
        </p:spPr>
        <p:txBody>
          <a:bodyPr/>
          <a:lstStyle/>
          <a:p>
            <a:fld id="{697F8752-FD38-4634-BD7E-BFF9F97F6CB8}" type="slidenum">
              <a:rPr lang="en-US" smtClean="0"/>
              <a:pPr/>
              <a:t>18</a:t>
            </a:fld>
            <a:endParaRPr lang="en-US" smtClean="0"/>
          </a:p>
        </p:txBody>
      </p:sp>
      <p:sp>
        <p:nvSpPr>
          <p:cNvPr id="307202" name="Rectangle 2"/>
          <p:cNvSpPr>
            <a:spLocks noGrp="1" noRot="1" noChangeArrowheads="1"/>
          </p:cNvSpPr>
          <p:nvPr>
            <p:ph type="title"/>
          </p:nvPr>
        </p:nvSpPr>
        <p:spPr/>
        <p:txBody>
          <a:bodyPr/>
          <a:lstStyle/>
          <a:p>
            <a:pPr eaLnBrk="1" hangingPunct="1">
              <a:defRPr/>
            </a:pPr>
            <a:r>
              <a:rPr lang="en-US" sz="3200" smtClean="0"/>
              <a:t>3.C. Tamper-Evident Device/One-Way Valve</a:t>
            </a:r>
          </a:p>
        </p:txBody>
      </p:sp>
      <p:sp>
        <p:nvSpPr>
          <p:cNvPr id="307203" name="Rectangle 3"/>
          <p:cNvSpPr>
            <a:spLocks noGrp="1" noChangeArrowheads="1"/>
          </p:cNvSpPr>
          <p:nvPr>
            <p:ph type="body" idx="1"/>
          </p:nvPr>
        </p:nvSpPr>
        <p:spPr/>
        <p:txBody>
          <a:bodyPr/>
          <a:lstStyle/>
          <a:p>
            <a:pPr eaLnBrk="1" hangingPunct="1">
              <a:defRPr/>
            </a:pPr>
            <a:r>
              <a:rPr lang="en-US" sz="2800" b="1" smtClean="0">
                <a:solidFill>
                  <a:srgbClr val="FFFF00"/>
                </a:solidFill>
              </a:rPr>
              <a:t>One-way valve</a:t>
            </a:r>
            <a:r>
              <a:rPr lang="en-US" sz="2800" smtClean="0"/>
              <a:t> means a valve that is designed and constructed to allow virtually unrestricted flow in one direction and no flow in the opposite direction, thus allowing the withdrawal of material from, but not the introduction of material into, a container.</a:t>
            </a:r>
          </a:p>
          <a:p>
            <a:pPr eaLnBrk="1" hangingPunct="1">
              <a:defRPr/>
            </a:pPr>
            <a:r>
              <a:rPr lang="en-US" sz="2800" b="1" smtClean="0">
                <a:solidFill>
                  <a:srgbClr val="FFFF00"/>
                </a:solidFill>
              </a:rPr>
              <a:t>Tamper-evident device</a:t>
            </a:r>
            <a:r>
              <a:rPr lang="en-US" sz="2800" smtClean="0"/>
              <a:t> means a device which can be visually inspected to determine if a container has been opened.</a:t>
            </a:r>
          </a:p>
          <a:p>
            <a:pPr eaLnBrk="1" hangingPunct="1">
              <a:buFont typeface="Wingdings" pitchFamily="2" charset="2"/>
              <a:buNone/>
              <a:defRPr/>
            </a:pPr>
            <a:r>
              <a:rPr lang="en-US" sz="2800" b="1" smtClean="0"/>
              <a:t>    </a:t>
            </a:r>
            <a:r>
              <a:rPr lang="en-US" sz="2800" b="1" smtClean="0">
                <a:solidFill>
                  <a:srgbClr val="FFFF00"/>
                </a:solidFill>
              </a:rPr>
              <a:t>[§165.3]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1"/>
          </p:nvPr>
        </p:nvSpPr>
        <p:spPr>
          <a:noFill/>
        </p:spPr>
        <p:txBody>
          <a:bodyPr/>
          <a:lstStyle/>
          <a:p>
            <a:fld id="{E6D19BCC-594F-4FC0-A4B6-C13189FD9E64}" type="slidenum">
              <a:rPr lang="en-US" smtClean="0"/>
              <a:pPr/>
              <a:t>19</a:t>
            </a:fld>
            <a:endParaRPr lang="en-US" smtClean="0"/>
          </a:p>
        </p:txBody>
      </p:sp>
      <p:sp>
        <p:nvSpPr>
          <p:cNvPr id="254978" name="Rectangle 2"/>
          <p:cNvSpPr>
            <a:spLocks noGrp="1" noRot="1" noChangeArrowheads="1"/>
          </p:cNvSpPr>
          <p:nvPr>
            <p:ph type="title"/>
          </p:nvPr>
        </p:nvSpPr>
        <p:spPr>
          <a:xfrm>
            <a:off x="457200" y="274638"/>
            <a:ext cx="8229600" cy="715962"/>
          </a:xfrm>
        </p:spPr>
        <p:txBody>
          <a:bodyPr/>
          <a:lstStyle/>
          <a:p>
            <a:pPr eaLnBrk="1" hangingPunct="1">
              <a:defRPr/>
            </a:pPr>
            <a:r>
              <a:rPr lang="en-US" sz="3200" smtClean="0"/>
              <a:t>3.C. Tamper-Evident Device/One-Way Valve</a:t>
            </a:r>
          </a:p>
        </p:txBody>
      </p:sp>
      <p:sp>
        <p:nvSpPr>
          <p:cNvPr id="254979" name="Rectangle 3"/>
          <p:cNvSpPr>
            <a:spLocks noGrp="1" noChangeArrowheads="1"/>
          </p:cNvSpPr>
          <p:nvPr>
            <p:ph type="body" sz="half" idx="1"/>
          </p:nvPr>
        </p:nvSpPr>
        <p:spPr>
          <a:xfrm>
            <a:off x="457200" y="990600"/>
            <a:ext cx="4495800" cy="5562600"/>
          </a:xfrm>
        </p:spPr>
        <p:txBody>
          <a:bodyPr/>
          <a:lstStyle/>
          <a:p>
            <a:pPr eaLnBrk="1" hangingPunct="1">
              <a:buSzTx/>
              <a:buFont typeface="Wingdings" pitchFamily="2" charset="2"/>
              <a:buChar char="§"/>
              <a:defRPr/>
            </a:pPr>
            <a:r>
              <a:rPr lang="en-US" sz="2400" smtClean="0"/>
              <a:t>The valve at the bottom of this minibulk is </a:t>
            </a:r>
            <a:r>
              <a:rPr lang="en-US" sz="2400" u="sng" smtClean="0"/>
              <a:t>not</a:t>
            </a:r>
            <a:r>
              <a:rPr lang="en-US" sz="2400" smtClean="0"/>
              <a:t> a one-way valve. The end user has to break the tamper-evident device to remove pesticide from the minibulk through this valve.  </a:t>
            </a:r>
          </a:p>
          <a:p>
            <a:pPr eaLnBrk="1" hangingPunct="1">
              <a:buSzTx/>
              <a:buFont typeface="Wingdings" pitchFamily="2" charset="2"/>
              <a:buChar char="§"/>
              <a:defRPr/>
            </a:pPr>
            <a:r>
              <a:rPr lang="en-US" sz="2400" smtClean="0"/>
              <a:t>This minibulk </a:t>
            </a:r>
            <a:r>
              <a:rPr lang="en-US" sz="2400" smtClean="0">
                <a:solidFill>
                  <a:srgbClr val="FFFF00"/>
                </a:solidFill>
              </a:rPr>
              <a:t>complies with the refillable container regs</a:t>
            </a:r>
            <a:r>
              <a:rPr lang="en-US" sz="2400" smtClean="0"/>
              <a:t>; it has a tamper-evident device.</a:t>
            </a:r>
          </a:p>
          <a:p>
            <a:pPr eaLnBrk="1" hangingPunct="1">
              <a:buSzTx/>
              <a:buFont typeface="Wingdings" pitchFamily="2" charset="2"/>
              <a:buChar char="§"/>
              <a:defRPr/>
            </a:pPr>
            <a:r>
              <a:rPr lang="en-US" sz="2400" smtClean="0"/>
              <a:t>However, when the minibulk is returned, </a:t>
            </a:r>
            <a:r>
              <a:rPr lang="en-US" sz="2400" smtClean="0">
                <a:solidFill>
                  <a:srgbClr val="FFFF00"/>
                </a:solidFill>
              </a:rPr>
              <a:t>the refiller must clean the minibulk</a:t>
            </a:r>
            <a:r>
              <a:rPr lang="en-US" sz="2400" smtClean="0"/>
              <a:t>, even if he is refilling it with the same pesticide product.</a:t>
            </a:r>
            <a:r>
              <a:rPr lang="en-US" sz="2400" b="1" smtClean="0">
                <a:solidFill>
                  <a:srgbClr val="FFFF00"/>
                </a:solidFill>
              </a:rPr>
              <a:t> </a:t>
            </a:r>
            <a:r>
              <a:rPr lang="en-US" sz="2400" b="1" smtClean="0"/>
              <a:t>[See§165.70(g) &amp; (h).]</a:t>
            </a:r>
            <a:endParaRPr lang="en-US" sz="2400" b="1" smtClean="0">
              <a:solidFill>
                <a:srgbClr val="FFFF00"/>
              </a:solidFill>
            </a:endParaRPr>
          </a:p>
        </p:txBody>
      </p:sp>
      <p:pic>
        <p:nvPicPr>
          <p:cNvPr id="38916" name="Picture 4" descr="photo 8-6"/>
          <p:cNvPicPr>
            <a:picLocks noGrp="1" noChangeAspect="1" noChangeArrowheads="1"/>
          </p:cNvPicPr>
          <p:nvPr>
            <p:ph sz="half" idx="2"/>
          </p:nvPr>
        </p:nvPicPr>
        <p:blipFill>
          <a:blip r:embed="rId2"/>
          <a:srcRect/>
          <a:stretch>
            <a:fillRect/>
          </a:stretch>
        </p:blipFill>
        <p:spPr>
          <a:xfrm>
            <a:off x="5105400" y="2347913"/>
            <a:ext cx="3581400" cy="268605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4"/>
          <p:cNvSpPr>
            <a:spLocks noGrp="1"/>
          </p:cNvSpPr>
          <p:nvPr>
            <p:ph type="sldNum" sz="quarter" idx="11"/>
          </p:nvPr>
        </p:nvSpPr>
        <p:spPr>
          <a:noFill/>
        </p:spPr>
        <p:txBody>
          <a:bodyPr/>
          <a:lstStyle/>
          <a:p>
            <a:fld id="{BD5A899D-8D96-4B81-9E54-1DA16AB34E0D}" type="slidenum">
              <a:rPr lang="en-US" smtClean="0"/>
              <a:pPr/>
              <a:t>2</a:t>
            </a:fld>
            <a:endParaRPr lang="en-US" smtClean="0"/>
          </a:p>
        </p:txBody>
      </p:sp>
      <p:sp>
        <p:nvSpPr>
          <p:cNvPr id="57346" name="Rectangle 2"/>
          <p:cNvSpPr>
            <a:spLocks noGrp="1" noRot="1" noChangeArrowheads="1"/>
          </p:cNvSpPr>
          <p:nvPr>
            <p:ph type="title"/>
          </p:nvPr>
        </p:nvSpPr>
        <p:spPr>
          <a:xfrm>
            <a:off x="152400" y="228600"/>
            <a:ext cx="8763000" cy="452438"/>
          </a:xfrm>
        </p:spPr>
        <p:txBody>
          <a:bodyPr/>
          <a:lstStyle/>
          <a:p>
            <a:pPr eaLnBrk="1" hangingPunct="1">
              <a:defRPr/>
            </a:pPr>
            <a:r>
              <a:rPr lang="en-US" sz="3200" smtClean="0"/>
              <a:t>Container-Containment Rule Overview</a:t>
            </a:r>
          </a:p>
        </p:txBody>
      </p:sp>
      <p:graphicFrame>
        <p:nvGraphicFramePr>
          <p:cNvPr id="57405" name="Group 61"/>
          <p:cNvGraphicFramePr>
            <a:graphicFrameLocks noGrp="1"/>
          </p:cNvGraphicFramePr>
          <p:nvPr>
            <p:ph type="tbl" idx="1"/>
          </p:nvPr>
        </p:nvGraphicFramePr>
        <p:xfrm>
          <a:off x="381000" y="914400"/>
          <a:ext cx="8534400" cy="5675313"/>
        </p:xfrm>
        <a:graphic>
          <a:graphicData uri="http://schemas.openxmlformats.org/drawingml/2006/table">
            <a:tbl>
              <a:tblPr/>
              <a:tblGrid>
                <a:gridCol w="1017588"/>
                <a:gridCol w="1644650"/>
                <a:gridCol w="1487487"/>
                <a:gridCol w="1487488"/>
                <a:gridCol w="1409700"/>
                <a:gridCol w="1487487"/>
              </a:tblGrid>
              <a:tr h="636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Arial" charset="0"/>
                        </a:rPr>
                        <a:t>Category</a:t>
                      </a:r>
                    </a:p>
                  </a:txBody>
                  <a:tcPr anchor="ctr" anchorCtr="1"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Arial" charset="0"/>
                        </a:rPr>
                        <a:t>Nonrefillable Containers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Arial" charset="0"/>
                        </a:rPr>
                        <a:t>Refillable Containers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Arial" charset="0"/>
                        </a:rPr>
                        <a:t>Repackaging Products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Arial" charset="0"/>
                        </a:rPr>
                        <a:t>Container    Labeling</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Arial" charset="0"/>
                        </a:rPr>
                        <a:t>Containment Structures</a:t>
                      </a:r>
                    </a:p>
                  </a:txBody>
                  <a:tcPr anchor="ctr" anchorCtr="1" horzOverflow="overflow">
                    <a:lnL w="12700"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7953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Arial" charset="0"/>
                        </a:rPr>
                        <a:t>Who must comply?</a:t>
                      </a:r>
                    </a:p>
                  </a:txBody>
                  <a:tcP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Registrants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rPr>
                        <a:t>Registrants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rPr>
                        <a:t>Registrants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rPr>
                        <a:t>Refillers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Registrants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Users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Ag retailers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Ag comm apps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Ag custom bldr</a:t>
                      </a:r>
                    </a:p>
                  </a:txBody>
                  <a:tcPr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178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Arial" charset="0"/>
                        </a:rPr>
                        <a:t>Major Require-ments</a:t>
                      </a:r>
                    </a:p>
                  </a:txBody>
                  <a:tcPr anchor="ct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 DOT container design, construction &amp; marking standards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 Dispensing capability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 Standard closures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 Residue removal (99.99% removal)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rPr>
                        <a:t>- DOT container design, construction &amp; marking standards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rPr>
                        <a:t>- One-way valves or tamper-evident devices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rPr>
                        <a:t>- Vent, gauge &amp; shutoff valve standards for large tanks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rPr>
                        <a:t>- Registrants &amp; refillers comply with specified conditions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rPr>
                        <a:t>- Registrants develop &amp; provide certain information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rPr>
                        <a:t>- Refillers obtain &amp; follow information; and clean, inspect &amp; label containers before refilling them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 Identify container as nonrefillable or refillable </a:t>
                      </a:r>
                      <a:r>
                        <a:rPr kumimoji="0" lang="en-US" sz="1200" b="0" i="1" u="none" strike="noStrike" cap="none" normalizeH="0" baseline="0" smtClean="0">
                          <a:ln>
                            <a:noFill/>
                          </a:ln>
                          <a:solidFill>
                            <a:schemeClr val="tx1"/>
                          </a:solidFill>
                          <a:effectLst>
                            <a:outerShdw blurRad="38100" dist="38100" dir="2700000" algn="tl">
                              <a:srgbClr val="000000"/>
                            </a:outerShdw>
                          </a:effectLst>
                          <a:latin typeface="Arial" charset="0"/>
                        </a:rPr>
                        <a:t>(all)</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 Statement to prohibit reuse and offer for recycling; batch code </a:t>
                      </a:r>
                      <a:r>
                        <a:rPr kumimoji="0" lang="en-US" sz="1200" b="0" i="1" u="none" strike="noStrike" cap="none" normalizeH="0" baseline="0" smtClean="0">
                          <a:ln>
                            <a:noFill/>
                          </a:ln>
                          <a:solidFill>
                            <a:schemeClr val="tx1"/>
                          </a:solidFill>
                          <a:effectLst>
                            <a:outerShdw blurRad="38100" dist="38100" dir="2700000" algn="tl">
                              <a:srgbClr val="000000"/>
                            </a:outerShdw>
                          </a:effectLst>
                          <a:latin typeface="Arial" charset="0"/>
                        </a:rPr>
                        <a:t>(all nonrefillables)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 Cleaning instructions </a:t>
                      </a:r>
                      <a:r>
                        <a:rPr kumimoji="0" lang="en-US" sz="1200" b="0" i="1" u="none" strike="noStrike" cap="none" normalizeH="0" baseline="0" smtClean="0">
                          <a:ln>
                            <a:noFill/>
                          </a:ln>
                          <a:solidFill>
                            <a:schemeClr val="tx1"/>
                          </a:solidFill>
                          <a:effectLst>
                            <a:outerShdw blurRad="38100" dist="38100" dir="2700000" algn="tl">
                              <a:srgbClr val="000000"/>
                            </a:outerShdw>
                          </a:effectLst>
                          <a:latin typeface="Arial" charset="0"/>
                        </a:rPr>
                        <a:t>(some nonrefillables)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 Cleaning instructions before disposal </a:t>
                      </a:r>
                      <a:r>
                        <a:rPr kumimoji="0" lang="en-US" sz="1200" b="0" i="1" u="none" strike="noStrike" cap="none" normalizeH="0" baseline="0" smtClean="0">
                          <a:ln>
                            <a:noFill/>
                          </a:ln>
                          <a:solidFill>
                            <a:schemeClr val="tx1"/>
                          </a:solidFill>
                          <a:effectLst>
                            <a:outerShdw blurRad="38100" dist="38100" dir="2700000" algn="tl">
                              <a:srgbClr val="000000"/>
                            </a:outerShdw>
                          </a:effectLst>
                          <a:latin typeface="Arial" charset="0"/>
                        </a:rPr>
                        <a:t>(all refillables)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 Secondary containment structures (dikes) around large tanks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 Containment pads for pesticide dispensing areas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 Good operating procedures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 Monthly inspections of tanks &amp; structures</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604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Arial" charset="0"/>
                        </a:rPr>
                        <a:t>Compli-ance Date</a:t>
                      </a:r>
                    </a:p>
                  </a:txBody>
                  <a:tcP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Aug 17, 2009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rPr>
                        <a:t>Aug 17, 2011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rPr>
                        <a:t>Aug 17, 2011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2"/>
                          </a:solidFill>
                          <a:effectLst>
                            <a:outerShdw blurRad="38100" dist="38100" dir="2700000" algn="tl">
                              <a:srgbClr val="000000"/>
                            </a:outerShdw>
                          </a:effectLst>
                          <a:latin typeface="Arial" charset="0"/>
                        </a:rPr>
                        <a:t>Dec 17, 2010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2"/>
                          </a:solidFill>
                          <a:effectLst>
                            <a:outerShdw blurRad="38100" dist="38100" dir="2700000" algn="tl">
                              <a:srgbClr val="000000"/>
                            </a:outerShdw>
                          </a:effectLst>
                          <a:latin typeface="Arial" charset="0"/>
                        </a:rPr>
                        <a:t>Aug 17, 2011?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2"/>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rPr>
                        <a:t>Aug 17, 2009</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4"/>
          <p:cNvSpPr>
            <a:spLocks noGrp="1"/>
          </p:cNvSpPr>
          <p:nvPr>
            <p:ph type="sldNum" sz="quarter" idx="11"/>
          </p:nvPr>
        </p:nvSpPr>
        <p:spPr>
          <a:noFill/>
        </p:spPr>
        <p:txBody>
          <a:bodyPr/>
          <a:lstStyle/>
          <a:p>
            <a:fld id="{854B0EA9-C8C5-4C70-A44E-F7CA4BE0C5BA}" type="slidenum">
              <a:rPr lang="en-US" smtClean="0"/>
              <a:pPr/>
              <a:t>20</a:t>
            </a:fld>
            <a:endParaRPr lang="en-US" smtClean="0"/>
          </a:p>
        </p:txBody>
      </p:sp>
      <p:sp>
        <p:nvSpPr>
          <p:cNvPr id="297986" name="Rectangle 2"/>
          <p:cNvSpPr>
            <a:spLocks noGrp="1" noRot="1" noChangeArrowheads="1"/>
          </p:cNvSpPr>
          <p:nvPr>
            <p:ph type="title"/>
          </p:nvPr>
        </p:nvSpPr>
        <p:spPr/>
        <p:txBody>
          <a:bodyPr/>
          <a:lstStyle/>
          <a:p>
            <a:pPr eaLnBrk="1" hangingPunct="1">
              <a:defRPr/>
            </a:pPr>
            <a:r>
              <a:rPr lang="en-US" sz="4000" smtClean="0"/>
              <a:t>3.D. Registrant’s Description of Acceptable Containers</a:t>
            </a:r>
          </a:p>
        </p:txBody>
      </p:sp>
      <p:sp>
        <p:nvSpPr>
          <p:cNvPr id="297987" name="Rectangle 3"/>
          <p:cNvSpPr>
            <a:spLocks noGrp="1" noChangeArrowheads="1"/>
          </p:cNvSpPr>
          <p:nvPr>
            <p:ph type="body" idx="1"/>
          </p:nvPr>
        </p:nvSpPr>
        <p:spPr/>
        <p:txBody>
          <a:bodyPr/>
          <a:lstStyle/>
          <a:p>
            <a:pPr eaLnBrk="1" hangingPunct="1">
              <a:defRPr/>
            </a:pPr>
            <a:r>
              <a:rPr lang="en-US" smtClean="0"/>
              <a:t>A refiller must repackage pesticide only into a refillable container that is identified on the description of acceptable containers for that pesticide product provided by the registrant.</a:t>
            </a:r>
          </a:p>
          <a:p>
            <a:pPr eaLnBrk="1" hangingPunct="1">
              <a:buFont typeface="Wingdings" pitchFamily="2" charset="2"/>
              <a:buNone/>
              <a:defRPr/>
            </a:pPr>
            <a:endParaRPr lang="en-US" b="1" smtClean="0"/>
          </a:p>
          <a:p>
            <a:pPr eaLnBrk="1" hangingPunct="1">
              <a:buFont typeface="Wingdings" pitchFamily="2" charset="2"/>
              <a:buNone/>
              <a:defRPr/>
            </a:pPr>
            <a:r>
              <a:rPr lang="en-US" b="1" smtClean="0"/>
              <a:t>[§165.70(e)(3)]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4"/>
          <p:cNvSpPr>
            <a:spLocks noGrp="1"/>
          </p:cNvSpPr>
          <p:nvPr>
            <p:ph type="sldNum" sz="quarter" idx="11"/>
          </p:nvPr>
        </p:nvSpPr>
        <p:spPr>
          <a:noFill/>
        </p:spPr>
        <p:txBody>
          <a:bodyPr/>
          <a:lstStyle/>
          <a:p>
            <a:fld id="{A2729857-088C-4483-BAA7-588A756412F8}" type="slidenum">
              <a:rPr lang="en-US" smtClean="0"/>
              <a:pPr/>
              <a:t>21</a:t>
            </a:fld>
            <a:endParaRPr lang="en-US" smtClean="0"/>
          </a:p>
        </p:txBody>
      </p:sp>
      <p:sp>
        <p:nvSpPr>
          <p:cNvPr id="302082" name="Rectangle 2"/>
          <p:cNvSpPr>
            <a:spLocks noGrp="1" noRot="1" noChangeArrowheads="1"/>
          </p:cNvSpPr>
          <p:nvPr>
            <p:ph type="title"/>
          </p:nvPr>
        </p:nvSpPr>
        <p:spPr>
          <a:xfrm>
            <a:off x="457200" y="152400"/>
            <a:ext cx="8229600" cy="1143000"/>
          </a:xfrm>
        </p:spPr>
        <p:txBody>
          <a:bodyPr/>
          <a:lstStyle/>
          <a:p>
            <a:pPr eaLnBrk="1" hangingPunct="1">
              <a:defRPr/>
            </a:pPr>
            <a:r>
              <a:rPr lang="en-US" sz="4000" smtClean="0"/>
              <a:t>Key New Requirements for Refillers</a:t>
            </a:r>
          </a:p>
        </p:txBody>
      </p:sp>
      <p:sp>
        <p:nvSpPr>
          <p:cNvPr id="302083" name="Rectangle 3"/>
          <p:cNvSpPr>
            <a:spLocks noGrp="1" noChangeArrowheads="1"/>
          </p:cNvSpPr>
          <p:nvPr>
            <p:ph type="body" idx="1"/>
          </p:nvPr>
        </p:nvSpPr>
        <p:spPr>
          <a:xfrm>
            <a:off x="457200" y="1295400"/>
            <a:ext cx="8229600" cy="5181600"/>
          </a:xfrm>
        </p:spPr>
        <p:txBody>
          <a:bodyPr/>
          <a:lstStyle/>
          <a:p>
            <a:pPr eaLnBrk="1" hangingPunct="1">
              <a:lnSpc>
                <a:spcPct val="80000"/>
              </a:lnSpc>
              <a:defRPr/>
            </a:pPr>
            <a:r>
              <a:rPr lang="en-US" sz="2800" smtClean="0"/>
              <a:t>Repackage only into compliant refillable containers. For portable containers, this means the container: </a:t>
            </a:r>
          </a:p>
          <a:p>
            <a:pPr lvl="1" eaLnBrk="1" hangingPunct="1">
              <a:lnSpc>
                <a:spcPct val="80000"/>
              </a:lnSpc>
              <a:defRPr/>
            </a:pPr>
            <a:r>
              <a:rPr lang="en-US" sz="2400" smtClean="0"/>
              <a:t>Is DOT compliant; </a:t>
            </a:r>
          </a:p>
          <a:p>
            <a:pPr lvl="1" eaLnBrk="1" hangingPunct="1">
              <a:lnSpc>
                <a:spcPct val="80000"/>
              </a:lnSpc>
              <a:defRPr/>
            </a:pPr>
            <a:r>
              <a:rPr lang="en-US" sz="2400" smtClean="0"/>
              <a:t>Is marked with a serial number/identifying code;</a:t>
            </a:r>
          </a:p>
          <a:p>
            <a:pPr lvl="1" eaLnBrk="1" hangingPunct="1">
              <a:lnSpc>
                <a:spcPct val="80000"/>
              </a:lnSpc>
              <a:defRPr/>
            </a:pPr>
            <a:r>
              <a:rPr lang="en-US" sz="2400" smtClean="0"/>
              <a:t>Has tamper-evident devices and/or one-way valves; and</a:t>
            </a:r>
          </a:p>
          <a:p>
            <a:pPr lvl="1" eaLnBrk="1" hangingPunct="1">
              <a:lnSpc>
                <a:spcPct val="80000"/>
              </a:lnSpc>
              <a:defRPr/>
            </a:pPr>
            <a:r>
              <a:rPr lang="en-US" sz="2400" smtClean="0"/>
              <a:t>Is on the registrant’s description of acceptable containers.</a:t>
            </a:r>
          </a:p>
          <a:p>
            <a:pPr eaLnBrk="1" hangingPunct="1">
              <a:lnSpc>
                <a:spcPct val="80000"/>
              </a:lnSpc>
              <a:defRPr/>
            </a:pPr>
            <a:r>
              <a:rPr lang="en-US" sz="2800" smtClean="0"/>
              <a:t>Clean container between uses unless all tamper-evident devices &amp; one-way valves are intact and you are refilling with the same or a very similar product.</a:t>
            </a:r>
          </a:p>
          <a:p>
            <a:pPr eaLnBrk="1" hangingPunct="1">
              <a:lnSpc>
                <a:spcPct val="80000"/>
              </a:lnSpc>
              <a:defRPr/>
            </a:pPr>
            <a:r>
              <a:rPr lang="en-US" sz="2800" smtClean="0"/>
              <a:t>Get the cleaning procedure &amp; description of acceptable containers from the registrant for each product.</a:t>
            </a:r>
          </a:p>
          <a:p>
            <a:pPr eaLnBrk="1" hangingPunct="1">
              <a:lnSpc>
                <a:spcPct val="80000"/>
              </a:lnSpc>
              <a:defRPr/>
            </a:pPr>
            <a:r>
              <a:rPr lang="en-US" sz="2800" smtClean="0"/>
              <a:t>For each refill, record the date, serial number/code of container; and pesticide.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5"/>
          <p:cNvSpPr>
            <a:spLocks noGrp="1"/>
          </p:cNvSpPr>
          <p:nvPr>
            <p:ph type="sldNum" sz="quarter" idx="11"/>
          </p:nvPr>
        </p:nvSpPr>
        <p:spPr>
          <a:noFill/>
        </p:spPr>
        <p:txBody>
          <a:bodyPr/>
          <a:lstStyle/>
          <a:p>
            <a:fld id="{613CB5D2-2CBA-416F-A7A5-AC25758332AD}" type="slidenum">
              <a:rPr lang="en-US" smtClean="0"/>
              <a:pPr/>
              <a:t>22</a:t>
            </a:fld>
            <a:endParaRPr lang="en-US" smtClean="0"/>
          </a:p>
        </p:txBody>
      </p:sp>
      <p:sp>
        <p:nvSpPr>
          <p:cNvPr id="317442" name="Rectangle 2"/>
          <p:cNvSpPr>
            <a:spLocks noGrp="1" noRot="1" noChangeArrowheads="1"/>
          </p:cNvSpPr>
          <p:nvPr>
            <p:ph type="title"/>
          </p:nvPr>
        </p:nvSpPr>
        <p:spPr/>
        <p:txBody>
          <a:bodyPr/>
          <a:lstStyle/>
          <a:p>
            <a:pPr eaLnBrk="1" hangingPunct="1">
              <a:defRPr/>
            </a:pPr>
            <a:r>
              <a:rPr lang="en-US" sz="4000" smtClean="0"/>
              <a:t>Portable Refillable Containers: Checklist</a:t>
            </a:r>
          </a:p>
        </p:txBody>
      </p:sp>
      <p:pic>
        <p:nvPicPr>
          <p:cNvPr id="41987" name="Picture 3" descr="page 1_Page_1"/>
          <p:cNvPicPr>
            <a:picLocks noGrp="1" noChangeAspect="1" noChangeArrowheads="1"/>
          </p:cNvPicPr>
          <p:nvPr>
            <p:ph sz="half" idx="1"/>
          </p:nvPr>
        </p:nvPicPr>
        <p:blipFill>
          <a:blip r:embed="rId2"/>
          <a:srcRect/>
          <a:stretch>
            <a:fillRect/>
          </a:stretch>
        </p:blipFill>
        <p:spPr>
          <a:xfrm>
            <a:off x="728663" y="1600200"/>
            <a:ext cx="3495675" cy="4525963"/>
          </a:xfrm>
        </p:spPr>
      </p:pic>
      <p:pic>
        <p:nvPicPr>
          <p:cNvPr id="41988" name="Picture 4" descr="page 1_Page_2"/>
          <p:cNvPicPr>
            <a:picLocks noGrp="1" noChangeAspect="1" noChangeArrowheads="1"/>
          </p:cNvPicPr>
          <p:nvPr>
            <p:ph sz="half" idx="2"/>
          </p:nvPr>
        </p:nvPicPr>
        <p:blipFill>
          <a:blip r:embed="rId3"/>
          <a:srcRect/>
          <a:stretch>
            <a:fillRect/>
          </a:stretch>
        </p:blipFill>
        <p:spPr>
          <a:xfrm>
            <a:off x="4918075" y="1600200"/>
            <a:ext cx="3497263" cy="4525963"/>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09600" y="381000"/>
            <a:ext cx="7772400" cy="1920875"/>
          </a:xfrm>
        </p:spPr>
        <p:txBody>
          <a:bodyPr/>
          <a:lstStyle/>
          <a:p>
            <a:pPr>
              <a:defRPr/>
            </a:pPr>
            <a:r>
              <a:rPr lang="en-US" dirty="0" smtClean="0"/>
              <a:t>Important !!!</a:t>
            </a:r>
            <a:endParaRPr lang="en-US" dirty="0"/>
          </a:p>
        </p:txBody>
      </p:sp>
      <p:sp>
        <p:nvSpPr>
          <p:cNvPr id="3" name="Subtitle 2"/>
          <p:cNvSpPr>
            <a:spLocks noGrp="1"/>
          </p:cNvSpPr>
          <p:nvPr>
            <p:ph type="subTitle" sz="quarter" idx="1"/>
          </p:nvPr>
        </p:nvSpPr>
        <p:spPr/>
        <p:txBody>
          <a:bodyPr/>
          <a:lstStyle/>
          <a:p>
            <a:pPr>
              <a:defRPr/>
            </a:pPr>
            <a:endParaRPr lang="en-US" dirty="0"/>
          </a:p>
        </p:txBody>
      </p:sp>
      <p:pic>
        <p:nvPicPr>
          <p:cNvPr id="43011" name="Picture 2" descr="http://www.idiomsbykids.com/taylor/mrtaylor/class20022003/idioms/idioms2003/idioms4/gray%20Area.jpg"/>
          <p:cNvPicPr>
            <a:picLocks noChangeAspect="1" noChangeArrowheads="1"/>
          </p:cNvPicPr>
          <p:nvPr/>
        </p:nvPicPr>
        <p:blipFill>
          <a:blip r:embed="rId2"/>
          <a:srcRect/>
          <a:stretch>
            <a:fillRect/>
          </a:stretch>
        </p:blipFill>
        <p:spPr bwMode="auto">
          <a:xfrm>
            <a:off x="1143000" y="2514600"/>
            <a:ext cx="6934200" cy="3162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Service Containers</a:t>
            </a:r>
            <a:endParaRPr lang="en-US" dirty="0"/>
          </a:p>
        </p:txBody>
      </p:sp>
      <p:sp>
        <p:nvSpPr>
          <p:cNvPr id="3" name="Content Placeholder 2"/>
          <p:cNvSpPr>
            <a:spLocks noGrp="1"/>
          </p:cNvSpPr>
          <p:nvPr>
            <p:ph idx="1"/>
          </p:nvPr>
        </p:nvSpPr>
        <p:spPr/>
        <p:txBody>
          <a:bodyPr/>
          <a:lstStyle/>
          <a:p>
            <a:pPr>
              <a:defRPr/>
            </a:pPr>
            <a:r>
              <a:rPr lang="en-US" dirty="0" smtClean="0"/>
              <a:t>Situation:  A retailer fills a refillable 15 gallon shuttle (properly labeled, etc...) with a pesticide from a 110 gallon mini-bulk.  This "dispensing" occurs inside a warehouse in an area well away from any doors or walls.  The 15 gallon shuttle is then transported to the field and poured into a spray rig and subsequently sprayed on a farmer's field.  The retailer is paid for the pesticide and paid for the spray application.</a:t>
            </a:r>
          </a:p>
          <a:p>
            <a:pPr>
              <a:defRPr/>
            </a:pPr>
            <a:endParaRPr lang="en-US" dirty="0"/>
          </a:p>
        </p:txBody>
      </p:sp>
      <p:sp>
        <p:nvSpPr>
          <p:cNvPr id="44035" name="Slide Number Placeholder 3"/>
          <p:cNvSpPr>
            <a:spLocks noGrp="1"/>
          </p:cNvSpPr>
          <p:nvPr>
            <p:ph type="sldNum" sz="quarter" idx="11"/>
          </p:nvPr>
        </p:nvSpPr>
        <p:spPr>
          <a:noFill/>
        </p:spPr>
        <p:txBody>
          <a:bodyPr/>
          <a:lstStyle/>
          <a:p>
            <a:fld id="{AA4BD95C-F076-4AC4-BF0E-5F179C014D8B}" type="slidenum">
              <a:rPr lang="en-US" smtClean="0"/>
              <a:pPr/>
              <a:t>24</a:t>
            </a:fld>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Service Containers</a:t>
            </a:r>
            <a:endParaRPr lang="en-US" dirty="0"/>
          </a:p>
        </p:txBody>
      </p:sp>
      <p:sp>
        <p:nvSpPr>
          <p:cNvPr id="3" name="Content Placeholder 2"/>
          <p:cNvSpPr>
            <a:spLocks noGrp="1"/>
          </p:cNvSpPr>
          <p:nvPr>
            <p:ph idx="1"/>
          </p:nvPr>
        </p:nvSpPr>
        <p:spPr/>
        <p:txBody>
          <a:bodyPr/>
          <a:lstStyle/>
          <a:p>
            <a:pPr>
              <a:defRPr/>
            </a:pPr>
            <a:r>
              <a:rPr lang="en-US" dirty="0" smtClean="0"/>
              <a:t>In this case -- where the applicator is the one who transfers the pesticide for the purposes of that applicator applying the pesticide -- the 15-gallon shuttle is considered a "service container."</a:t>
            </a:r>
          </a:p>
          <a:p>
            <a:pPr>
              <a:defRPr/>
            </a:pPr>
            <a:r>
              <a:rPr lang="en-US" sz="2800" b="1" dirty="0" smtClean="0">
                <a:solidFill>
                  <a:srgbClr val="FFFF00"/>
                </a:solidFill>
              </a:rPr>
              <a:t>A service container is defined as "any container used to hold, store, or transport a pesticide concentrate or a pesticide use-dilution mixture, other than the original labeled container in which the product was distributed or sold, the measuring device, or the application device."</a:t>
            </a:r>
            <a:r>
              <a:rPr lang="en-US" b="1" dirty="0" smtClean="0">
                <a:solidFill>
                  <a:srgbClr val="FFFF00"/>
                </a:solidFill>
              </a:rPr>
              <a:t> </a:t>
            </a:r>
            <a:endParaRPr lang="en-US" b="1" dirty="0">
              <a:solidFill>
                <a:srgbClr val="FFFF00"/>
              </a:solidFill>
            </a:endParaRPr>
          </a:p>
        </p:txBody>
      </p:sp>
      <p:sp>
        <p:nvSpPr>
          <p:cNvPr id="45059" name="Slide Number Placeholder 3"/>
          <p:cNvSpPr>
            <a:spLocks noGrp="1"/>
          </p:cNvSpPr>
          <p:nvPr>
            <p:ph type="sldNum" sz="quarter" idx="11"/>
          </p:nvPr>
        </p:nvSpPr>
        <p:spPr>
          <a:noFill/>
        </p:spPr>
        <p:txBody>
          <a:bodyPr/>
          <a:lstStyle/>
          <a:p>
            <a:fld id="{2567AC6D-0904-4A54-A46B-CC1FB09877E5}"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Service Containers</a:t>
            </a:r>
            <a:endParaRPr lang="en-US" dirty="0"/>
          </a:p>
        </p:txBody>
      </p:sp>
      <p:sp>
        <p:nvSpPr>
          <p:cNvPr id="3" name="Content Placeholder 2"/>
          <p:cNvSpPr>
            <a:spLocks noGrp="1"/>
          </p:cNvSpPr>
          <p:nvPr>
            <p:ph idx="1"/>
          </p:nvPr>
        </p:nvSpPr>
        <p:spPr/>
        <p:txBody>
          <a:bodyPr/>
          <a:lstStyle/>
          <a:p>
            <a:pPr>
              <a:defRPr/>
            </a:pPr>
            <a:r>
              <a:rPr lang="en-US" dirty="0" smtClean="0"/>
              <a:t>EPA does not currently regulate service containers although we do believe that it is a good management practice to ensure that the contents of service containers are identified and that the label of a pesticide product that is in a service container is available to the person handling and/or applying the pesticide.</a:t>
            </a:r>
          </a:p>
          <a:p>
            <a:pPr>
              <a:defRPr/>
            </a:pPr>
            <a:endParaRPr lang="en-US" dirty="0"/>
          </a:p>
        </p:txBody>
      </p:sp>
      <p:sp>
        <p:nvSpPr>
          <p:cNvPr id="46083" name="Slide Number Placeholder 3"/>
          <p:cNvSpPr>
            <a:spLocks noGrp="1"/>
          </p:cNvSpPr>
          <p:nvPr>
            <p:ph type="sldNum" sz="quarter" idx="11"/>
          </p:nvPr>
        </p:nvSpPr>
        <p:spPr>
          <a:noFill/>
        </p:spPr>
        <p:txBody>
          <a:bodyPr/>
          <a:lstStyle/>
          <a:p>
            <a:fld id="{7F860D67-3998-4CFA-B354-53BAEB8EE600}"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Service Containers</a:t>
            </a:r>
            <a:endParaRPr lang="en-US" dirty="0"/>
          </a:p>
        </p:txBody>
      </p:sp>
      <p:sp>
        <p:nvSpPr>
          <p:cNvPr id="3" name="Content Placeholder 2"/>
          <p:cNvSpPr>
            <a:spLocks noGrp="1"/>
          </p:cNvSpPr>
          <p:nvPr>
            <p:ph idx="1"/>
          </p:nvPr>
        </p:nvSpPr>
        <p:spPr/>
        <p:txBody>
          <a:bodyPr/>
          <a:lstStyle/>
          <a:p>
            <a:pPr>
              <a:defRPr/>
            </a:pPr>
            <a:r>
              <a:rPr lang="en-US" sz="2800" dirty="0" smtClean="0"/>
              <a:t>However, if the retailer fills the 15-gallon shuttle, transports it to the field and the farmer (or someone else) applies the pesticide, the situation is different.  In this case, the 15-gallon shuttle is a "refillable container" that is regulated by the container-containment regulations.  (The regulations define "refillable container" as a container that is intended to be filled with pesticide more than once for sale or distribution.")</a:t>
            </a:r>
            <a:endParaRPr lang="en-US" sz="2800" dirty="0"/>
          </a:p>
        </p:txBody>
      </p:sp>
      <p:sp>
        <p:nvSpPr>
          <p:cNvPr id="47107" name="Slide Number Placeholder 3"/>
          <p:cNvSpPr>
            <a:spLocks noGrp="1"/>
          </p:cNvSpPr>
          <p:nvPr>
            <p:ph type="sldNum" sz="quarter" idx="11"/>
          </p:nvPr>
        </p:nvSpPr>
        <p:spPr>
          <a:noFill/>
        </p:spPr>
        <p:txBody>
          <a:bodyPr/>
          <a:lstStyle/>
          <a:p>
            <a:fld id="{C2DCA3BC-3A81-44EE-867A-FE03FEF2D9E5}"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Service Container</a:t>
            </a:r>
            <a:endParaRPr lang="en-US" dirty="0"/>
          </a:p>
        </p:txBody>
      </p:sp>
      <p:sp>
        <p:nvSpPr>
          <p:cNvPr id="3" name="Content Placeholder 2"/>
          <p:cNvSpPr>
            <a:spLocks noGrp="1"/>
          </p:cNvSpPr>
          <p:nvPr>
            <p:ph idx="1"/>
          </p:nvPr>
        </p:nvSpPr>
        <p:spPr/>
        <p:txBody>
          <a:bodyPr/>
          <a:lstStyle/>
          <a:p>
            <a:pPr>
              <a:defRPr/>
            </a:pPr>
            <a:r>
              <a:rPr lang="en-US" sz="2800" dirty="0" smtClean="0"/>
              <a:t>In this case, the "dispensing" does meet the criteria in §165.82(a)(4) of "Agricultural pesticides are dispensed from any other container for the purposes of refilling a refillable container for sale or distribution" because the 15-gallon shuttle is being used to sell or distribute the pesticide and because the 110-gallon </a:t>
            </a:r>
            <a:r>
              <a:rPr lang="en-US" sz="2800" dirty="0" err="1" smtClean="0"/>
              <a:t>minibulk</a:t>
            </a:r>
            <a:r>
              <a:rPr lang="en-US" sz="2800" dirty="0" smtClean="0"/>
              <a:t> is "any other container", i.e., a container other than a 500-gallon stationary pesticide container or a transport vehicle.</a:t>
            </a:r>
          </a:p>
          <a:p>
            <a:pPr>
              <a:defRPr/>
            </a:pPr>
            <a:endParaRPr lang="en-US" dirty="0"/>
          </a:p>
        </p:txBody>
      </p:sp>
      <p:sp>
        <p:nvSpPr>
          <p:cNvPr id="48131" name="Slide Number Placeholder 3"/>
          <p:cNvSpPr>
            <a:spLocks noGrp="1"/>
          </p:cNvSpPr>
          <p:nvPr>
            <p:ph type="sldNum" sz="quarter" idx="11"/>
          </p:nvPr>
        </p:nvSpPr>
        <p:spPr>
          <a:noFill/>
        </p:spPr>
        <p:txBody>
          <a:bodyPr/>
          <a:lstStyle/>
          <a:p>
            <a:fld id="{2B926228-9FD8-4BF0-B411-5B0DAFE68C62}" type="slidenum">
              <a:rPr lang="en-US" smtClean="0"/>
              <a:pPr/>
              <a:t>28</a:t>
            </a:fld>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Service Containers</a:t>
            </a:r>
            <a:endParaRPr lang="en-US" dirty="0"/>
          </a:p>
        </p:txBody>
      </p:sp>
      <p:sp>
        <p:nvSpPr>
          <p:cNvPr id="3" name="Content Placeholder 2"/>
          <p:cNvSpPr>
            <a:spLocks noGrp="1"/>
          </p:cNvSpPr>
          <p:nvPr>
            <p:ph idx="1"/>
          </p:nvPr>
        </p:nvSpPr>
        <p:spPr/>
        <p:txBody>
          <a:bodyPr/>
          <a:lstStyle/>
          <a:p>
            <a:pPr>
              <a:defRPr/>
            </a:pPr>
            <a:r>
              <a:rPr lang="en-US" dirty="0" smtClean="0"/>
              <a:t>In addition, the 15-gallon shuttle must comply with the refillable container requirements in the container regulations (after August 16, 2011) and must be properly labeled in compliance with EPA regulations</a:t>
            </a:r>
            <a:endParaRPr lang="en-US" dirty="0"/>
          </a:p>
        </p:txBody>
      </p:sp>
      <p:sp>
        <p:nvSpPr>
          <p:cNvPr id="49155" name="Slide Number Placeholder 3"/>
          <p:cNvSpPr>
            <a:spLocks noGrp="1"/>
          </p:cNvSpPr>
          <p:nvPr>
            <p:ph type="sldNum" sz="quarter" idx="11"/>
          </p:nvPr>
        </p:nvSpPr>
        <p:spPr>
          <a:noFill/>
        </p:spPr>
        <p:txBody>
          <a:bodyPr/>
          <a:lstStyle/>
          <a:p>
            <a:fld id="{2950EEDD-35AE-4546-A1BC-7BC57A187ECF}" type="slidenum">
              <a:rPr lang="en-US" smtClean="0"/>
              <a:pPr/>
              <a:t>29</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00AA2B44-5AB3-423B-B0EA-1B9B53BCDA93}" type="slidenum">
              <a:rPr lang="en-US" smtClean="0"/>
              <a:pPr/>
              <a:t>3</a:t>
            </a:fld>
            <a:endParaRPr lang="en-US" smtClean="0"/>
          </a:p>
        </p:txBody>
      </p:sp>
      <p:sp>
        <p:nvSpPr>
          <p:cNvPr id="146434" name="Rectangle 2"/>
          <p:cNvSpPr>
            <a:spLocks noGrp="1" noRot="1" noChangeArrowheads="1"/>
          </p:cNvSpPr>
          <p:nvPr>
            <p:ph type="title"/>
          </p:nvPr>
        </p:nvSpPr>
        <p:spPr/>
        <p:txBody>
          <a:bodyPr/>
          <a:lstStyle/>
          <a:p>
            <a:pPr eaLnBrk="1" hangingPunct="1">
              <a:defRPr/>
            </a:pPr>
            <a:r>
              <a:rPr lang="en-US" smtClean="0"/>
              <a:t>Which Products Must Comply?</a:t>
            </a:r>
          </a:p>
        </p:txBody>
      </p:sp>
      <p:sp>
        <p:nvSpPr>
          <p:cNvPr id="146435" name="Rectangle 3"/>
          <p:cNvSpPr>
            <a:spLocks noGrp="1" noChangeArrowheads="1"/>
          </p:cNvSpPr>
          <p:nvPr>
            <p:ph type="body" idx="1"/>
          </p:nvPr>
        </p:nvSpPr>
        <p:spPr>
          <a:xfrm>
            <a:off x="457200" y="1295400"/>
            <a:ext cx="8229600" cy="4525963"/>
          </a:xfrm>
        </p:spPr>
        <p:txBody>
          <a:bodyPr/>
          <a:lstStyle/>
          <a:p>
            <a:pPr eaLnBrk="1" hangingPunct="1">
              <a:lnSpc>
                <a:spcPct val="80000"/>
              </a:lnSpc>
              <a:defRPr/>
            </a:pPr>
            <a:r>
              <a:rPr lang="en-US" sz="2800" smtClean="0"/>
              <a:t>The </a:t>
            </a:r>
            <a:r>
              <a:rPr lang="en-US" sz="2800" b="1" smtClean="0">
                <a:solidFill>
                  <a:srgbClr val="FFFF00"/>
                </a:solidFill>
              </a:rPr>
              <a:t>nonrefillable container, refillable container and repackaging requirements</a:t>
            </a:r>
            <a:r>
              <a:rPr lang="en-US" sz="2800" smtClean="0"/>
              <a:t> apply to </a:t>
            </a:r>
            <a:r>
              <a:rPr lang="en-US" sz="2800" u="sng" smtClean="0"/>
              <a:t>all pesticide products</a:t>
            </a:r>
            <a:r>
              <a:rPr lang="en-US" sz="2800" smtClean="0"/>
              <a:t> except for:</a:t>
            </a:r>
          </a:p>
          <a:p>
            <a:pPr lvl="1" eaLnBrk="1" hangingPunct="1">
              <a:lnSpc>
                <a:spcPct val="80000"/>
              </a:lnSpc>
              <a:defRPr/>
            </a:pPr>
            <a:r>
              <a:rPr lang="en-US" smtClean="0"/>
              <a:t>Manufacturing use products (MUPs);</a:t>
            </a:r>
          </a:p>
          <a:p>
            <a:pPr lvl="1" eaLnBrk="1" hangingPunct="1">
              <a:lnSpc>
                <a:spcPct val="80000"/>
              </a:lnSpc>
              <a:defRPr/>
            </a:pPr>
            <a:r>
              <a:rPr lang="en-US" smtClean="0"/>
              <a:t>Plant-incorporated protectants (PIPs); and </a:t>
            </a:r>
          </a:p>
          <a:p>
            <a:pPr lvl="1" eaLnBrk="1" hangingPunct="1">
              <a:lnSpc>
                <a:spcPct val="80000"/>
              </a:lnSpc>
              <a:defRPr/>
            </a:pPr>
            <a:r>
              <a:rPr lang="en-US" smtClean="0"/>
              <a:t>Antimicrobial products that are exempt.</a:t>
            </a:r>
          </a:p>
          <a:p>
            <a:pPr eaLnBrk="1" hangingPunct="1">
              <a:lnSpc>
                <a:spcPct val="80000"/>
              </a:lnSpc>
              <a:defRPr/>
            </a:pPr>
            <a:r>
              <a:rPr lang="en-US" sz="2800" smtClean="0"/>
              <a:t>The </a:t>
            </a:r>
            <a:r>
              <a:rPr lang="en-US" sz="2800" b="1" smtClean="0">
                <a:solidFill>
                  <a:srgbClr val="FFFF00"/>
                </a:solidFill>
              </a:rPr>
              <a:t>label requirements</a:t>
            </a:r>
            <a:r>
              <a:rPr lang="en-US" sz="2800" smtClean="0"/>
              <a:t> apply to all pesticides except PIPs, pesticidal articles and pesticides in transport vehicles.</a:t>
            </a:r>
          </a:p>
          <a:p>
            <a:pPr eaLnBrk="1" hangingPunct="1">
              <a:lnSpc>
                <a:spcPct val="80000"/>
              </a:lnSpc>
              <a:defRPr/>
            </a:pPr>
            <a:r>
              <a:rPr lang="en-US" sz="2800" smtClean="0"/>
              <a:t>There are some specific exemptions and partial exemptions.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a:defRPr/>
            </a:pPr>
            <a:r>
              <a:rPr lang="en-US" dirty="0" smtClean="0"/>
              <a:t>Service Containers</a:t>
            </a:r>
            <a:br>
              <a:rPr lang="en-US" dirty="0" smtClean="0"/>
            </a:br>
            <a:r>
              <a:rPr lang="en-US" dirty="0" smtClean="0"/>
              <a:t>Southern Crop Production Assn.</a:t>
            </a:r>
            <a:endParaRPr lang="en-US" dirty="0"/>
          </a:p>
        </p:txBody>
      </p:sp>
      <p:sp>
        <p:nvSpPr>
          <p:cNvPr id="3" name="Content Placeholder 2"/>
          <p:cNvSpPr>
            <a:spLocks noGrp="1"/>
          </p:cNvSpPr>
          <p:nvPr>
            <p:ph idx="1"/>
          </p:nvPr>
        </p:nvSpPr>
        <p:spPr>
          <a:xfrm>
            <a:off x="685800" y="2332038"/>
            <a:ext cx="8229600" cy="4525962"/>
          </a:xfrm>
        </p:spPr>
        <p:txBody>
          <a:bodyPr/>
          <a:lstStyle/>
          <a:p>
            <a:pPr>
              <a:defRPr/>
            </a:pPr>
            <a:r>
              <a:rPr lang="en-US" sz="2400" dirty="0" smtClean="0"/>
              <a:t>HEADLINE &gt;= 121 Gal BASF RQ, ENVIRONMENTALLY HAZARDOUS SUBSTANCES, LIQUID, N.O.S. (NAPHTHALENE), 9, UN3082, PG III, ERG 171</a:t>
            </a:r>
          </a:p>
          <a:p>
            <a:pPr>
              <a:defRPr/>
            </a:pPr>
            <a:endParaRPr lang="en-US" sz="2400" dirty="0" smtClean="0"/>
          </a:p>
          <a:p>
            <a:pPr>
              <a:defRPr/>
            </a:pPr>
            <a:r>
              <a:rPr lang="en-US" sz="2400" dirty="0" smtClean="0"/>
              <a:t>QUADRIS RIDOMILGOLDSL{RIDOMIL} &gt;= 119, &lt; 3500 Gal SYNG COMBUSTIBLE LIQUID, N.O.S. (TETRAHYDROFURFURYL ALCOHOL), NA1993, PG III, ERG 128</a:t>
            </a:r>
            <a:endParaRPr lang="en-US" sz="2400" dirty="0"/>
          </a:p>
        </p:txBody>
      </p:sp>
      <p:sp>
        <p:nvSpPr>
          <p:cNvPr id="50179" name="Slide Number Placeholder 3"/>
          <p:cNvSpPr>
            <a:spLocks noGrp="1"/>
          </p:cNvSpPr>
          <p:nvPr>
            <p:ph type="sldNum" sz="quarter" idx="11"/>
          </p:nvPr>
        </p:nvSpPr>
        <p:spPr>
          <a:noFill/>
        </p:spPr>
        <p:txBody>
          <a:bodyPr/>
          <a:lstStyle/>
          <a:p>
            <a:fld id="{5D48A892-4A5A-484C-A272-2F67C1547B1C}" type="slidenum">
              <a:rPr lang="en-US" smtClean="0"/>
              <a:pPr/>
              <a:t>30</a:t>
            </a:fld>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4"/>
          <p:cNvSpPr>
            <a:spLocks noGrp="1"/>
          </p:cNvSpPr>
          <p:nvPr>
            <p:ph type="sldNum" sz="quarter" idx="11"/>
          </p:nvPr>
        </p:nvSpPr>
        <p:spPr>
          <a:noFill/>
        </p:spPr>
        <p:txBody>
          <a:bodyPr/>
          <a:lstStyle/>
          <a:p>
            <a:fld id="{82D766E7-B8E0-4A4B-AFD2-6F9D2433F117}" type="slidenum">
              <a:rPr lang="en-US" smtClean="0"/>
              <a:pPr/>
              <a:t>31</a:t>
            </a:fld>
            <a:endParaRPr lang="en-US" smtClean="0"/>
          </a:p>
        </p:txBody>
      </p:sp>
      <p:sp>
        <p:nvSpPr>
          <p:cNvPr id="318466" name="Rectangle 2"/>
          <p:cNvSpPr>
            <a:spLocks noGrp="1" noRot="1" noChangeArrowheads="1"/>
          </p:cNvSpPr>
          <p:nvPr>
            <p:ph type="title"/>
          </p:nvPr>
        </p:nvSpPr>
        <p:spPr>
          <a:xfrm>
            <a:off x="457200" y="0"/>
            <a:ext cx="8229600" cy="1143000"/>
          </a:xfrm>
        </p:spPr>
        <p:txBody>
          <a:bodyPr/>
          <a:lstStyle/>
          <a:p>
            <a:pPr eaLnBrk="1" hangingPunct="1">
              <a:defRPr/>
            </a:pPr>
            <a:r>
              <a:rPr lang="en-US" smtClean="0"/>
              <a:t>For More Information</a:t>
            </a:r>
          </a:p>
        </p:txBody>
      </p:sp>
      <p:sp>
        <p:nvSpPr>
          <p:cNvPr id="318467" name="Rectangle 3"/>
          <p:cNvSpPr>
            <a:spLocks noGrp="1" noChangeArrowheads="1"/>
          </p:cNvSpPr>
          <p:nvPr>
            <p:ph type="body" idx="1"/>
          </p:nvPr>
        </p:nvSpPr>
        <p:spPr>
          <a:xfrm>
            <a:off x="228600" y="1219200"/>
            <a:ext cx="8763000" cy="5410200"/>
          </a:xfrm>
        </p:spPr>
        <p:txBody>
          <a:bodyPr/>
          <a:lstStyle/>
          <a:p>
            <a:pPr eaLnBrk="1" hangingPunct="1">
              <a:lnSpc>
                <a:spcPct val="80000"/>
              </a:lnSpc>
              <a:buFont typeface="Wingdings" pitchFamily="2" charset="2"/>
              <a:buNone/>
              <a:defRPr/>
            </a:pPr>
            <a:r>
              <a:rPr lang="en-US" sz="2400" b="1" smtClean="0">
                <a:solidFill>
                  <a:srgbClr val="FFFF00"/>
                </a:solidFill>
              </a:rPr>
              <a:t>Environmental Protection Agency (EPA)</a:t>
            </a:r>
            <a:r>
              <a:rPr lang="en-US" sz="2400" smtClean="0"/>
              <a:t> </a:t>
            </a:r>
          </a:p>
          <a:p>
            <a:pPr eaLnBrk="1" hangingPunct="1">
              <a:lnSpc>
                <a:spcPct val="80000"/>
              </a:lnSpc>
              <a:defRPr/>
            </a:pPr>
            <a:r>
              <a:rPr lang="en-US" sz="2400" smtClean="0"/>
              <a:t>http://www.epa.gov/pesticides/regulating/containers.htm</a:t>
            </a:r>
          </a:p>
          <a:p>
            <a:pPr eaLnBrk="1" hangingPunct="1">
              <a:lnSpc>
                <a:spcPct val="80000"/>
              </a:lnSpc>
              <a:defRPr/>
            </a:pPr>
            <a:r>
              <a:rPr lang="en-US" sz="2400" smtClean="0"/>
              <a:t>Nancy Fitz, 703-305-7385; fitz.nancy@epa.gov</a:t>
            </a:r>
          </a:p>
          <a:p>
            <a:pPr eaLnBrk="1" hangingPunct="1">
              <a:lnSpc>
                <a:spcPct val="80000"/>
              </a:lnSpc>
              <a:buFont typeface="Wingdings" pitchFamily="2" charset="2"/>
              <a:buNone/>
              <a:defRPr/>
            </a:pPr>
            <a:r>
              <a:rPr lang="en-US" sz="2400" b="1" smtClean="0">
                <a:solidFill>
                  <a:srgbClr val="FFFF00"/>
                </a:solidFill>
              </a:rPr>
              <a:t>American Agronomic Stewardship Alliance (AASA)</a:t>
            </a:r>
          </a:p>
          <a:p>
            <a:pPr eaLnBrk="1" hangingPunct="1">
              <a:lnSpc>
                <a:spcPct val="80000"/>
              </a:lnSpc>
              <a:defRPr/>
            </a:pPr>
            <a:r>
              <a:rPr lang="en-US" sz="2400" smtClean="0"/>
              <a:t>http://www.aginspect.org/USEPA.html</a:t>
            </a:r>
          </a:p>
          <a:p>
            <a:pPr eaLnBrk="1" hangingPunct="1">
              <a:lnSpc>
                <a:spcPct val="80000"/>
              </a:lnSpc>
              <a:buFont typeface="Wingdings" pitchFamily="2" charset="2"/>
              <a:buNone/>
              <a:defRPr/>
            </a:pPr>
            <a:r>
              <a:rPr lang="en-US" sz="2400" b="1" smtClean="0">
                <a:solidFill>
                  <a:srgbClr val="FFFF00"/>
                </a:solidFill>
              </a:rPr>
              <a:t>CropLife America (CLA)</a:t>
            </a:r>
          </a:p>
          <a:p>
            <a:pPr eaLnBrk="1" hangingPunct="1">
              <a:lnSpc>
                <a:spcPct val="80000"/>
              </a:lnSpc>
              <a:defRPr/>
            </a:pPr>
            <a:r>
              <a:rPr lang="en-US" sz="2400" smtClean="0"/>
              <a:t>http://www.croplifeamerica.org &amp; www.croplifefoundation.org</a:t>
            </a:r>
          </a:p>
          <a:p>
            <a:pPr eaLnBrk="1" hangingPunct="1">
              <a:lnSpc>
                <a:spcPct val="80000"/>
              </a:lnSpc>
              <a:buFont typeface="Wingdings" pitchFamily="2" charset="2"/>
              <a:buNone/>
              <a:defRPr/>
            </a:pPr>
            <a:r>
              <a:rPr lang="en-US" sz="2400" b="1" smtClean="0">
                <a:solidFill>
                  <a:srgbClr val="FFFF00"/>
                </a:solidFill>
              </a:rPr>
              <a:t>Mid America CropLife Association (MACA)</a:t>
            </a:r>
          </a:p>
          <a:p>
            <a:pPr eaLnBrk="1" hangingPunct="1">
              <a:lnSpc>
                <a:spcPct val="80000"/>
              </a:lnSpc>
              <a:defRPr/>
            </a:pPr>
            <a:r>
              <a:rPr lang="en-US" sz="2400" smtClean="0"/>
              <a:t>http://www.maca.org/edu</a:t>
            </a:r>
          </a:p>
          <a:p>
            <a:pPr eaLnBrk="1" hangingPunct="1">
              <a:lnSpc>
                <a:spcPct val="80000"/>
              </a:lnSpc>
              <a:buFont typeface="Wingdings" pitchFamily="2" charset="2"/>
              <a:buNone/>
              <a:defRPr/>
            </a:pPr>
            <a:r>
              <a:rPr lang="en-US" sz="2400" b="1" smtClean="0">
                <a:solidFill>
                  <a:srgbClr val="FFFF00"/>
                </a:solidFill>
              </a:rPr>
              <a:t>Pesticide Stewardship: See Container Handling for inspection video</a:t>
            </a:r>
          </a:p>
          <a:p>
            <a:pPr eaLnBrk="1" hangingPunct="1">
              <a:lnSpc>
                <a:spcPct val="80000"/>
              </a:lnSpc>
              <a:defRPr/>
            </a:pPr>
            <a:r>
              <a:rPr lang="en-US" sz="2400" smtClean="0"/>
              <a:t>http://pesticidestewardship.org/Pages/default.aspx</a:t>
            </a:r>
          </a:p>
          <a:p>
            <a:pPr eaLnBrk="1" hangingPunct="1">
              <a:lnSpc>
                <a:spcPct val="80000"/>
              </a:lnSpc>
              <a:buFont typeface="Wingdings" pitchFamily="2" charset="2"/>
              <a:buNone/>
              <a:defRPr/>
            </a:pPr>
            <a:r>
              <a:rPr lang="en-US" sz="2400" b="1" smtClean="0">
                <a:solidFill>
                  <a:srgbClr val="FFFF00"/>
                </a:solidFill>
              </a:rPr>
              <a:t>State Inspector Training</a:t>
            </a:r>
          </a:p>
          <a:p>
            <a:pPr eaLnBrk="1" hangingPunct="1">
              <a:lnSpc>
                <a:spcPct val="80000"/>
              </a:lnSpc>
              <a:defRPr/>
            </a:pPr>
            <a:r>
              <a:rPr lang="en-US" sz="2400" smtClean="0"/>
              <a:t>http://pirt.pested.psu.edu/resources</a:t>
            </a:r>
          </a:p>
          <a:p>
            <a:pPr eaLnBrk="1" hangingPunct="1">
              <a:lnSpc>
                <a:spcPct val="80000"/>
              </a:lnSpc>
              <a:defRPr/>
            </a:pPr>
            <a:endParaRPr 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1"/>
          </p:nvPr>
        </p:nvSpPr>
        <p:spPr>
          <a:noFill/>
        </p:spPr>
        <p:txBody>
          <a:bodyPr/>
          <a:lstStyle/>
          <a:p>
            <a:fld id="{20345D19-1F33-4636-914D-47DD894C3313}" type="slidenum">
              <a:rPr lang="en-US" smtClean="0"/>
              <a:pPr/>
              <a:t>4</a:t>
            </a:fld>
            <a:endParaRPr lang="en-US" smtClean="0"/>
          </a:p>
        </p:txBody>
      </p:sp>
      <p:sp>
        <p:nvSpPr>
          <p:cNvPr id="278530" name="Rectangle 2"/>
          <p:cNvSpPr>
            <a:spLocks noGrp="1" noRot="1" noChangeArrowheads="1"/>
          </p:cNvSpPr>
          <p:nvPr>
            <p:ph type="title"/>
          </p:nvPr>
        </p:nvSpPr>
        <p:spPr>
          <a:xfrm>
            <a:off x="457200" y="152400"/>
            <a:ext cx="8229600" cy="1143000"/>
          </a:xfrm>
        </p:spPr>
        <p:txBody>
          <a:bodyPr/>
          <a:lstStyle/>
          <a:p>
            <a:pPr eaLnBrk="1" hangingPunct="1">
              <a:defRPr/>
            </a:pPr>
            <a:r>
              <a:rPr lang="en-US" sz="4000" smtClean="0"/>
              <a:t>What is the difference between nonrefillable &amp; refillable containers?</a:t>
            </a:r>
          </a:p>
        </p:txBody>
      </p:sp>
      <p:sp>
        <p:nvSpPr>
          <p:cNvPr id="278532" name="Rectangle 4"/>
          <p:cNvSpPr>
            <a:spLocks noGrp="1" noChangeArrowheads="1"/>
          </p:cNvSpPr>
          <p:nvPr>
            <p:ph type="body" sz="half" idx="1"/>
          </p:nvPr>
        </p:nvSpPr>
        <p:spPr>
          <a:xfrm>
            <a:off x="228600" y="1600200"/>
            <a:ext cx="4343400" cy="4525963"/>
          </a:xfrm>
        </p:spPr>
        <p:txBody>
          <a:bodyPr/>
          <a:lstStyle/>
          <a:p>
            <a:pPr eaLnBrk="1" hangingPunct="1">
              <a:lnSpc>
                <a:spcPct val="90000"/>
              </a:lnSpc>
              <a:defRPr/>
            </a:pPr>
            <a:r>
              <a:rPr lang="en-US" sz="2800" b="1" smtClean="0">
                <a:solidFill>
                  <a:srgbClr val="FFFF00"/>
                </a:solidFill>
              </a:rPr>
              <a:t>Nonrefillable container:</a:t>
            </a:r>
            <a:r>
              <a:rPr lang="en-US" sz="2800" smtClean="0"/>
              <a:t> designed &amp; constructed for one-time use and not intended to be filled again with a pesticide for sale or distribution.</a:t>
            </a:r>
          </a:p>
          <a:p>
            <a:pPr eaLnBrk="1" hangingPunct="1">
              <a:lnSpc>
                <a:spcPct val="90000"/>
              </a:lnSpc>
              <a:defRPr/>
            </a:pPr>
            <a:r>
              <a:rPr lang="en-US" sz="2800" b="1" smtClean="0">
                <a:solidFill>
                  <a:srgbClr val="FFFF00"/>
                </a:solidFill>
              </a:rPr>
              <a:t>Refillable container:</a:t>
            </a:r>
            <a:r>
              <a:rPr lang="en-US" sz="2800" smtClean="0"/>
              <a:t> intended to be filled with pesticide more than once for sale or distribution. </a:t>
            </a:r>
          </a:p>
          <a:p>
            <a:pPr eaLnBrk="1" hangingPunct="1">
              <a:lnSpc>
                <a:spcPct val="90000"/>
              </a:lnSpc>
              <a:buFont typeface="Wingdings" pitchFamily="2" charset="2"/>
              <a:buNone/>
              <a:defRPr/>
            </a:pPr>
            <a:r>
              <a:rPr lang="en-US" sz="2800" smtClean="0"/>
              <a:t>   </a:t>
            </a:r>
            <a:r>
              <a:rPr lang="en-US" sz="2800" smtClean="0">
                <a:solidFill>
                  <a:srgbClr val="FFFF00"/>
                </a:solidFill>
              </a:rPr>
              <a:t>[§165.3.]</a:t>
            </a:r>
          </a:p>
        </p:txBody>
      </p:sp>
      <p:sp>
        <p:nvSpPr>
          <p:cNvPr id="23556" name="Text Box 7"/>
          <p:cNvSpPr txBox="1">
            <a:spLocks noChangeArrowheads="1"/>
          </p:cNvSpPr>
          <p:nvPr/>
        </p:nvSpPr>
        <p:spPr bwMode="auto">
          <a:xfrm>
            <a:off x="4876800" y="4038600"/>
            <a:ext cx="3657600" cy="2647950"/>
          </a:xfrm>
          <a:prstGeom prst="rect">
            <a:avLst/>
          </a:prstGeom>
          <a:noFill/>
          <a:ln w="9525">
            <a:noFill/>
            <a:miter lim="800000"/>
            <a:headEnd/>
            <a:tailEnd/>
          </a:ln>
        </p:spPr>
        <p:txBody>
          <a:bodyPr>
            <a:spAutoFit/>
          </a:bodyPr>
          <a:lstStyle/>
          <a:p>
            <a:pPr eaLnBrk="0" hangingPunct="0"/>
            <a:r>
              <a:rPr lang="en-US" sz="2400"/>
              <a:t>A nonrefillable container will have a label that says: “Nonrefillable container. Do not reuse or refill this container.”  </a:t>
            </a:r>
            <a:r>
              <a:rPr lang="en-US" sz="2400" b="1">
                <a:solidFill>
                  <a:srgbClr val="FFFF00"/>
                </a:solidFill>
              </a:rPr>
              <a:t>These containers cannot legally be reused or refilled!</a:t>
            </a:r>
          </a:p>
        </p:txBody>
      </p:sp>
      <p:pic>
        <p:nvPicPr>
          <p:cNvPr id="23557" name="Picture 9" descr="photo 5-1"/>
          <p:cNvPicPr>
            <a:picLocks noGrp="1" noChangeAspect="1" noChangeArrowheads="1"/>
          </p:cNvPicPr>
          <p:nvPr>
            <p:ph sz="half" idx="2"/>
          </p:nvPr>
        </p:nvPicPr>
        <p:blipFill>
          <a:blip r:embed="rId2"/>
          <a:srcRect/>
          <a:stretch>
            <a:fillRect/>
          </a:stretch>
        </p:blipFill>
        <p:spPr>
          <a:xfrm>
            <a:off x="4953000" y="1371600"/>
            <a:ext cx="3429000" cy="257175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4"/>
          <p:cNvSpPr>
            <a:spLocks noGrp="1"/>
          </p:cNvSpPr>
          <p:nvPr>
            <p:ph type="sldNum" sz="quarter" idx="11"/>
          </p:nvPr>
        </p:nvSpPr>
        <p:spPr>
          <a:noFill/>
        </p:spPr>
        <p:txBody>
          <a:bodyPr/>
          <a:lstStyle/>
          <a:p>
            <a:fld id="{FFAA87F9-99EF-4944-9F09-746DFD4D8DE5}" type="slidenum">
              <a:rPr lang="en-US" smtClean="0"/>
              <a:pPr/>
              <a:t>5</a:t>
            </a:fld>
            <a:endParaRPr lang="en-US" smtClean="0"/>
          </a:p>
        </p:txBody>
      </p:sp>
      <p:sp>
        <p:nvSpPr>
          <p:cNvPr id="279554" name="Rectangle 2"/>
          <p:cNvSpPr>
            <a:spLocks noGrp="1" noRot="1" noChangeArrowheads="1"/>
          </p:cNvSpPr>
          <p:nvPr>
            <p:ph type="title"/>
          </p:nvPr>
        </p:nvSpPr>
        <p:spPr/>
        <p:txBody>
          <a:bodyPr/>
          <a:lstStyle/>
          <a:p>
            <a:pPr eaLnBrk="1" hangingPunct="1">
              <a:defRPr/>
            </a:pPr>
            <a:r>
              <a:rPr lang="en-US" smtClean="0"/>
              <a:t>New Requirements in 2011</a:t>
            </a:r>
          </a:p>
        </p:txBody>
      </p:sp>
      <p:sp>
        <p:nvSpPr>
          <p:cNvPr id="279555" name="Rectangle 3"/>
          <p:cNvSpPr>
            <a:spLocks noGrp="1" noChangeArrowheads="1"/>
          </p:cNvSpPr>
          <p:nvPr>
            <p:ph type="body" idx="1"/>
          </p:nvPr>
        </p:nvSpPr>
        <p:spPr>
          <a:xfrm>
            <a:off x="457200" y="1219200"/>
            <a:ext cx="8229600" cy="5105400"/>
          </a:xfrm>
        </p:spPr>
        <p:txBody>
          <a:bodyPr/>
          <a:lstStyle/>
          <a:p>
            <a:pPr marL="609600" indent="-609600" eaLnBrk="1" hangingPunct="1">
              <a:buFont typeface="Wingdings" pitchFamily="2" charset="2"/>
              <a:buNone/>
              <a:defRPr/>
            </a:pPr>
            <a:r>
              <a:rPr lang="en-US" smtClean="0"/>
              <a:t>      If you repackage pesticides under contract/ agreement with a registrant, you must comply with the following requirements when you repackage a pesticide (&amp; release it for shipment) after </a:t>
            </a:r>
            <a:r>
              <a:rPr lang="en-US" b="1" smtClean="0">
                <a:solidFill>
                  <a:srgbClr val="FFFF00"/>
                </a:solidFill>
              </a:rPr>
              <a:t>August 16, 2011</a:t>
            </a:r>
            <a:r>
              <a:rPr lang="en-US" smtClean="0"/>
              <a:t>:</a:t>
            </a:r>
          </a:p>
          <a:p>
            <a:pPr marL="990600" lvl="1" indent="-533400" eaLnBrk="1" hangingPunct="1">
              <a:buClr>
                <a:srgbClr val="FFFF00"/>
              </a:buClr>
              <a:buSzTx/>
              <a:buFont typeface="Wingdings" pitchFamily="2" charset="2"/>
              <a:buAutoNum type="arabicPeriod"/>
              <a:defRPr/>
            </a:pPr>
            <a:r>
              <a:rPr lang="en-US" smtClean="0"/>
              <a:t>Operational and recordkeeping requirements regarding </a:t>
            </a:r>
            <a:r>
              <a:rPr lang="en-US" b="1" smtClean="0">
                <a:solidFill>
                  <a:srgbClr val="FFFF00"/>
                </a:solidFill>
              </a:rPr>
              <a:t>repackaging</a:t>
            </a:r>
            <a:r>
              <a:rPr lang="en-US" smtClean="0"/>
              <a:t>;</a:t>
            </a:r>
          </a:p>
          <a:p>
            <a:pPr marL="990600" lvl="1" indent="-533400" eaLnBrk="1" hangingPunct="1">
              <a:buClr>
                <a:srgbClr val="FFFF00"/>
              </a:buClr>
              <a:buSzTx/>
              <a:buFont typeface="Wingdings" pitchFamily="2" charset="2"/>
              <a:buAutoNum type="arabicPeriod"/>
              <a:defRPr/>
            </a:pPr>
            <a:r>
              <a:rPr lang="en-US" smtClean="0"/>
              <a:t>Standards for your </a:t>
            </a:r>
            <a:r>
              <a:rPr lang="en-US" b="1" smtClean="0">
                <a:solidFill>
                  <a:srgbClr val="FFFF00"/>
                </a:solidFill>
              </a:rPr>
              <a:t>stationary bulk tanks</a:t>
            </a:r>
            <a:r>
              <a:rPr lang="en-US" smtClean="0"/>
              <a:t>; and</a:t>
            </a:r>
          </a:p>
          <a:p>
            <a:pPr marL="990600" lvl="1" indent="-533400" eaLnBrk="1" hangingPunct="1">
              <a:buClr>
                <a:srgbClr val="FFFF00"/>
              </a:buClr>
              <a:buSzTx/>
              <a:buFont typeface="Wingdings" pitchFamily="2" charset="2"/>
              <a:buAutoNum type="arabicPeriod"/>
              <a:defRPr/>
            </a:pPr>
            <a:r>
              <a:rPr lang="en-US" smtClean="0"/>
              <a:t>Standards for your </a:t>
            </a:r>
            <a:r>
              <a:rPr lang="en-US" b="1" smtClean="0">
                <a:solidFill>
                  <a:srgbClr val="FFFF00"/>
                </a:solidFill>
              </a:rPr>
              <a:t>portable refillable containers</a:t>
            </a:r>
            <a:r>
              <a:rPr lang="en-US" smtClean="0"/>
              <a:t> (i.e., minibulks, IBCs).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1"/>
          </p:nvPr>
        </p:nvSpPr>
        <p:spPr>
          <a:noFill/>
        </p:spPr>
        <p:txBody>
          <a:bodyPr/>
          <a:lstStyle/>
          <a:p>
            <a:fld id="{4F752184-4B0D-4239-BA8C-D608B4F20E7A}" type="slidenum">
              <a:rPr lang="en-US" smtClean="0"/>
              <a:pPr/>
              <a:t>6</a:t>
            </a:fld>
            <a:endParaRPr lang="en-US" smtClean="0"/>
          </a:p>
        </p:txBody>
      </p:sp>
      <p:sp>
        <p:nvSpPr>
          <p:cNvPr id="280578" name="Rectangle 2"/>
          <p:cNvSpPr>
            <a:spLocks noGrp="1" noRot="1" noChangeArrowheads="1"/>
          </p:cNvSpPr>
          <p:nvPr>
            <p:ph type="title"/>
          </p:nvPr>
        </p:nvSpPr>
        <p:spPr/>
        <p:txBody>
          <a:bodyPr/>
          <a:lstStyle/>
          <a:p>
            <a:pPr eaLnBrk="1" hangingPunct="1">
              <a:defRPr/>
            </a:pPr>
            <a:r>
              <a:rPr lang="en-US" smtClean="0"/>
              <a:t>1. Repackaging Requirements</a:t>
            </a:r>
          </a:p>
        </p:txBody>
      </p:sp>
      <p:sp>
        <p:nvSpPr>
          <p:cNvPr id="280579" name="Rectangle 3"/>
          <p:cNvSpPr>
            <a:spLocks noGrp="1" noChangeArrowheads="1"/>
          </p:cNvSpPr>
          <p:nvPr>
            <p:ph type="body" sz="half" idx="1"/>
          </p:nvPr>
        </p:nvSpPr>
        <p:spPr>
          <a:xfrm>
            <a:off x="457200" y="1371600"/>
            <a:ext cx="4038600" cy="4754563"/>
          </a:xfrm>
        </p:spPr>
        <p:txBody>
          <a:bodyPr/>
          <a:lstStyle/>
          <a:p>
            <a:pPr eaLnBrk="1" hangingPunct="1">
              <a:lnSpc>
                <a:spcPct val="80000"/>
              </a:lnSpc>
              <a:defRPr/>
            </a:pPr>
            <a:r>
              <a:rPr lang="en-US" sz="2400" smtClean="0"/>
              <a:t>Conditions for repackaging under a registrant’s existing registration </a:t>
            </a:r>
            <a:r>
              <a:rPr lang="en-US" sz="2400" b="1" smtClean="0">
                <a:solidFill>
                  <a:srgbClr val="FFFF00"/>
                </a:solidFill>
              </a:rPr>
              <a:t>[§165.70(b)]</a:t>
            </a:r>
          </a:p>
          <a:p>
            <a:pPr eaLnBrk="1" hangingPunct="1">
              <a:lnSpc>
                <a:spcPct val="80000"/>
              </a:lnSpc>
              <a:defRPr/>
            </a:pPr>
            <a:r>
              <a:rPr lang="en-US" sz="2400" smtClean="0"/>
              <a:t>Registrants develop and provide certain information to each refiller: </a:t>
            </a:r>
            <a:r>
              <a:rPr lang="en-US" sz="2400" b="1" smtClean="0">
                <a:solidFill>
                  <a:srgbClr val="FFFF00"/>
                </a:solidFill>
              </a:rPr>
              <a:t>[§165.67(d), (f) &amp; (g)]</a:t>
            </a:r>
            <a:endParaRPr lang="en-US" sz="2400" b="1" smtClean="0"/>
          </a:p>
          <a:p>
            <a:pPr lvl="1" eaLnBrk="1" hangingPunct="1">
              <a:lnSpc>
                <a:spcPct val="80000"/>
              </a:lnSpc>
              <a:defRPr/>
            </a:pPr>
            <a:r>
              <a:rPr lang="en-US" sz="2000" smtClean="0"/>
              <a:t>Written contract</a:t>
            </a:r>
          </a:p>
          <a:p>
            <a:pPr lvl="1" eaLnBrk="1" hangingPunct="1">
              <a:lnSpc>
                <a:spcPct val="80000"/>
              </a:lnSpc>
              <a:defRPr/>
            </a:pPr>
            <a:r>
              <a:rPr lang="en-US" sz="2000" smtClean="0"/>
              <a:t>Refilling residue removal procedure</a:t>
            </a:r>
          </a:p>
          <a:p>
            <a:pPr lvl="1" eaLnBrk="1" hangingPunct="1">
              <a:lnSpc>
                <a:spcPct val="80000"/>
              </a:lnSpc>
              <a:defRPr/>
            </a:pPr>
            <a:r>
              <a:rPr lang="en-US" sz="2000" smtClean="0"/>
              <a:t>Description of acceptable containers</a:t>
            </a:r>
          </a:p>
          <a:p>
            <a:pPr eaLnBrk="1" hangingPunct="1">
              <a:lnSpc>
                <a:spcPct val="80000"/>
              </a:lnSpc>
              <a:defRPr/>
            </a:pPr>
            <a:r>
              <a:rPr lang="en-US" sz="2400" smtClean="0"/>
              <a:t>Requirements for independent (non-registrant) refillers </a:t>
            </a:r>
            <a:r>
              <a:rPr lang="en-US" sz="2400" b="1" smtClean="0">
                <a:solidFill>
                  <a:srgbClr val="FFFF00"/>
                </a:solidFill>
              </a:rPr>
              <a:t>[§165.70(e)]</a:t>
            </a:r>
          </a:p>
          <a:p>
            <a:pPr eaLnBrk="1" hangingPunct="1">
              <a:lnSpc>
                <a:spcPct val="80000"/>
              </a:lnSpc>
              <a:defRPr/>
            </a:pPr>
            <a:endParaRPr lang="en-US" sz="2400" b="1" smtClean="0"/>
          </a:p>
          <a:p>
            <a:pPr eaLnBrk="1" hangingPunct="1">
              <a:lnSpc>
                <a:spcPct val="80000"/>
              </a:lnSpc>
              <a:defRPr/>
            </a:pPr>
            <a:endParaRPr lang="en-US" sz="2400" smtClean="0"/>
          </a:p>
        </p:txBody>
      </p:sp>
      <p:pic>
        <p:nvPicPr>
          <p:cNvPr id="25604" name="Picture 5" descr="photo 10-3"/>
          <p:cNvPicPr>
            <a:picLocks noGrp="1" noChangeAspect="1" noChangeArrowheads="1"/>
          </p:cNvPicPr>
          <p:nvPr>
            <p:ph sz="half" idx="2"/>
          </p:nvPr>
        </p:nvPicPr>
        <p:blipFill>
          <a:blip r:embed="rId2"/>
          <a:srcRect/>
          <a:stretch>
            <a:fillRect/>
          </a:stretch>
        </p:blipFill>
        <p:spPr>
          <a:xfrm>
            <a:off x="4724400" y="1828800"/>
            <a:ext cx="4038600" cy="302895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4"/>
          <p:cNvSpPr>
            <a:spLocks noGrp="1"/>
          </p:cNvSpPr>
          <p:nvPr>
            <p:ph type="sldNum" sz="quarter" idx="11"/>
          </p:nvPr>
        </p:nvSpPr>
        <p:spPr>
          <a:noFill/>
        </p:spPr>
        <p:txBody>
          <a:bodyPr/>
          <a:lstStyle/>
          <a:p>
            <a:fld id="{64E8E0F2-CD81-4672-84F2-DF7D8BBCAAD3}" type="slidenum">
              <a:rPr lang="en-US" smtClean="0"/>
              <a:pPr/>
              <a:t>7</a:t>
            </a:fld>
            <a:endParaRPr lang="en-US" smtClean="0"/>
          </a:p>
        </p:txBody>
      </p:sp>
      <p:sp>
        <p:nvSpPr>
          <p:cNvPr id="309250" name="Rectangle 2"/>
          <p:cNvSpPr>
            <a:spLocks noGrp="1" noRot="1" noChangeArrowheads="1"/>
          </p:cNvSpPr>
          <p:nvPr>
            <p:ph type="title"/>
          </p:nvPr>
        </p:nvSpPr>
        <p:spPr>
          <a:xfrm>
            <a:off x="457200" y="-152400"/>
            <a:ext cx="8229600" cy="1143000"/>
          </a:xfrm>
        </p:spPr>
        <p:txBody>
          <a:bodyPr/>
          <a:lstStyle/>
          <a:p>
            <a:pPr eaLnBrk="1" hangingPunct="1">
              <a:defRPr/>
            </a:pPr>
            <a:r>
              <a:rPr lang="en-US" smtClean="0"/>
              <a:t>1.A. Conditions for Repackaging</a:t>
            </a:r>
          </a:p>
        </p:txBody>
      </p:sp>
      <p:sp>
        <p:nvSpPr>
          <p:cNvPr id="309251" name="Rectangle 3"/>
          <p:cNvSpPr>
            <a:spLocks noGrp="1" noChangeArrowheads="1"/>
          </p:cNvSpPr>
          <p:nvPr>
            <p:ph type="body" idx="1"/>
          </p:nvPr>
        </p:nvSpPr>
        <p:spPr>
          <a:xfrm>
            <a:off x="228600" y="914400"/>
            <a:ext cx="8610600" cy="5638800"/>
          </a:xfrm>
        </p:spPr>
        <p:txBody>
          <a:bodyPr/>
          <a:lstStyle/>
          <a:p>
            <a:pPr marL="533400" indent="-533400" eaLnBrk="1" hangingPunct="1">
              <a:lnSpc>
                <a:spcPct val="80000"/>
              </a:lnSpc>
              <a:buFont typeface="Wingdings" pitchFamily="2" charset="2"/>
              <a:buNone/>
              <a:defRPr/>
            </a:pPr>
            <a:r>
              <a:rPr lang="en-US" sz="2800" smtClean="0"/>
              <a:t>Under §165.67(b) &amp; §165.70(b), a registrant may allow an independent refiller to repackage a pesticide under the registrant’s existing registration if:</a:t>
            </a:r>
          </a:p>
          <a:p>
            <a:pPr marL="533400" indent="-533400" eaLnBrk="1" hangingPunct="1">
              <a:lnSpc>
                <a:spcPct val="80000"/>
              </a:lnSpc>
              <a:buClr>
                <a:schemeClr val="tx1"/>
              </a:buClr>
              <a:buSzTx/>
              <a:buFont typeface="Wingdings" pitchFamily="2" charset="2"/>
              <a:buAutoNum type="arabicPeriod"/>
              <a:defRPr/>
            </a:pPr>
            <a:r>
              <a:rPr lang="en-US" sz="2800" smtClean="0">
                <a:solidFill>
                  <a:schemeClr val="hlink"/>
                </a:solidFill>
              </a:rPr>
              <a:t>There is no change to the pesticide formulation;</a:t>
            </a:r>
          </a:p>
          <a:p>
            <a:pPr marL="533400" indent="-533400" eaLnBrk="1" hangingPunct="1">
              <a:lnSpc>
                <a:spcPct val="80000"/>
              </a:lnSpc>
              <a:buClr>
                <a:schemeClr val="tx1"/>
              </a:buClr>
              <a:buSzTx/>
              <a:buFont typeface="Wingdings" pitchFamily="2" charset="2"/>
              <a:buAutoNum type="arabicPeriod"/>
              <a:defRPr/>
            </a:pPr>
            <a:r>
              <a:rPr lang="en-US" sz="2800" smtClean="0">
                <a:solidFill>
                  <a:schemeClr val="hlink"/>
                </a:solidFill>
              </a:rPr>
              <a:t>The refiller’s establishment is registered with EPA;</a:t>
            </a:r>
          </a:p>
          <a:p>
            <a:pPr marL="914400" lvl="1" indent="-457200" eaLnBrk="1" hangingPunct="1">
              <a:lnSpc>
                <a:spcPct val="80000"/>
              </a:lnSpc>
              <a:buClr>
                <a:schemeClr val="tx1"/>
              </a:buClr>
              <a:buSzTx/>
              <a:buFont typeface="Wingdings" pitchFamily="2" charset="2"/>
              <a:buChar char="§"/>
              <a:defRPr/>
            </a:pPr>
            <a:r>
              <a:rPr lang="en-US" sz="2400" smtClean="0">
                <a:solidFill>
                  <a:schemeClr val="hlink"/>
                </a:solidFill>
              </a:rPr>
              <a:t>And the pesticide is repackaged at the establishment or at the site of an end user who intends to use/apply the pesticide</a:t>
            </a:r>
          </a:p>
          <a:p>
            <a:pPr marL="533400" indent="-533400" eaLnBrk="1" hangingPunct="1">
              <a:lnSpc>
                <a:spcPct val="80000"/>
              </a:lnSpc>
              <a:buClr>
                <a:schemeClr val="tx1"/>
              </a:buClr>
              <a:buSzTx/>
              <a:buFont typeface="Wingdings" pitchFamily="2" charset="2"/>
              <a:buAutoNum type="arabicPeriod"/>
              <a:defRPr/>
            </a:pPr>
            <a:r>
              <a:rPr lang="en-US" sz="2800" smtClean="0">
                <a:solidFill>
                  <a:schemeClr val="hlink"/>
                </a:solidFill>
              </a:rPr>
              <a:t>The registrant &amp; refiller have entered into a written contract to repackage the pesticide and use the pesticide’s label;</a:t>
            </a:r>
          </a:p>
          <a:p>
            <a:pPr marL="533400" indent="-533400" eaLnBrk="1" hangingPunct="1">
              <a:lnSpc>
                <a:spcPct val="80000"/>
              </a:lnSpc>
              <a:buClr>
                <a:schemeClr val="tx1"/>
              </a:buClr>
              <a:buSzTx/>
              <a:buFont typeface="Wingdings" pitchFamily="2" charset="2"/>
              <a:buAutoNum type="arabicPeriod"/>
              <a:defRPr/>
            </a:pPr>
            <a:r>
              <a:rPr lang="en-US" sz="2800" smtClean="0">
                <a:solidFill>
                  <a:srgbClr val="00FF99"/>
                </a:solidFill>
              </a:rPr>
              <a:t>The pesticide is repackaged only into containers that comply with the refillable container requirements; and</a:t>
            </a:r>
          </a:p>
          <a:p>
            <a:pPr marL="533400" indent="-533400" eaLnBrk="1" hangingPunct="1">
              <a:lnSpc>
                <a:spcPct val="80000"/>
              </a:lnSpc>
              <a:buClr>
                <a:schemeClr val="tx1"/>
              </a:buClr>
              <a:buSzTx/>
              <a:buFont typeface="Wingdings" pitchFamily="2" charset="2"/>
              <a:buAutoNum type="arabicPeriod"/>
              <a:defRPr/>
            </a:pPr>
            <a:r>
              <a:rPr lang="en-US" sz="2800" smtClean="0">
                <a:solidFill>
                  <a:schemeClr val="hlink"/>
                </a:solidFill>
              </a:rPr>
              <a:t>The pesticide is labeled, with the only changes being the net contents and the refiller’s EPA establishment number.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4"/>
          <p:cNvSpPr>
            <a:spLocks noGrp="1"/>
          </p:cNvSpPr>
          <p:nvPr>
            <p:ph type="sldNum" sz="quarter" idx="11"/>
          </p:nvPr>
        </p:nvSpPr>
        <p:spPr>
          <a:noFill/>
        </p:spPr>
        <p:txBody>
          <a:bodyPr/>
          <a:lstStyle/>
          <a:p>
            <a:fld id="{58B8775F-4B6E-4AEF-B9D0-77CE17E50BCE}" type="slidenum">
              <a:rPr lang="en-US" smtClean="0"/>
              <a:pPr/>
              <a:t>8</a:t>
            </a:fld>
            <a:endParaRPr lang="en-US" smtClean="0"/>
          </a:p>
        </p:txBody>
      </p:sp>
      <p:sp>
        <p:nvSpPr>
          <p:cNvPr id="310274" name="Rectangle 2"/>
          <p:cNvSpPr>
            <a:spLocks noGrp="1" noRot="1" noChangeArrowheads="1"/>
          </p:cNvSpPr>
          <p:nvPr>
            <p:ph type="title"/>
          </p:nvPr>
        </p:nvSpPr>
        <p:spPr>
          <a:xfrm>
            <a:off x="457200" y="-152400"/>
            <a:ext cx="8229600" cy="1143000"/>
          </a:xfrm>
        </p:spPr>
        <p:txBody>
          <a:bodyPr/>
          <a:lstStyle/>
          <a:p>
            <a:pPr eaLnBrk="1" hangingPunct="1">
              <a:defRPr/>
            </a:pPr>
            <a:r>
              <a:rPr lang="en-US" smtClean="0"/>
              <a:t>1.B. Refiller Requirements</a:t>
            </a:r>
          </a:p>
        </p:txBody>
      </p:sp>
      <p:sp>
        <p:nvSpPr>
          <p:cNvPr id="310275" name="Rectangle 3"/>
          <p:cNvSpPr>
            <a:spLocks noGrp="1" noChangeArrowheads="1"/>
          </p:cNvSpPr>
          <p:nvPr>
            <p:ph type="body" idx="1"/>
          </p:nvPr>
        </p:nvSpPr>
        <p:spPr>
          <a:xfrm>
            <a:off x="457200" y="838200"/>
            <a:ext cx="8229600" cy="5867400"/>
          </a:xfrm>
        </p:spPr>
        <p:txBody>
          <a:bodyPr/>
          <a:lstStyle/>
          <a:p>
            <a:pPr marL="533400" indent="-533400" eaLnBrk="1" hangingPunct="1">
              <a:lnSpc>
                <a:spcPct val="80000"/>
              </a:lnSpc>
              <a:buFont typeface="Wingdings" pitchFamily="2" charset="2"/>
              <a:buNone/>
              <a:defRPr/>
            </a:pPr>
            <a:r>
              <a:rPr lang="en-US" sz="2800" smtClean="0"/>
              <a:t>An independent refiller must comply with all of the requirements in §165.70(e):</a:t>
            </a:r>
          </a:p>
          <a:p>
            <a:pPr marL="533400" indent="-533400" eaLnBrk="1" hangingPunct="1">
              <a:lnSpc>
                <a:spcPct val="80000"/>
              </a:lnSpc>
              <a:buClr>
                <a:schemeClr val="tx1"/>
              </a:buClr>
              <a:buSzTx/>
              <a:buFont typeface="Wingdings" pitchFamily="2" charset="2"/>
              <a:buAutoNum type="arabicPeriod"/>
              <a:defRPr/>
            </a:pPr>
            <a:r>
              <a:rPr lang="en-US" sz="2800" smtClean="0">
                <a:solidFill>
                  <a:schemeClr val="hlink"/>
                </a:solidFill>
              </a:rPr>
              <a:t>Register the establishment per §167.20;</a:t>
            </a:r>
          </a:p>
          <a:p>
            <a:pPr marL="533400" indent="-533400" eaLnBrk="1" hangingPunct="1">
              <a:lnSpc>
                <a:spcPct val="80000"/>
              </a:lnSpc>
              <a:buClr>
                <a:schemeClr val="tx1"/>
              </a:buClr>
              <a:buSzTx/>
              <a:buFont typeface="Wingdings" pitchFamily="2" charset="2"/>
              <a:buAutoNum type="arabicPeriod"/>
              <a:defRPr/>
            </a:pPr>
            <a:r>
              <a:rPr lang="en-US" sz="2800" smtClean="0">
                <a:solidFill>
                  <a:schemeClr val="hlink"/>
                </a:solidFill>
              </a:rPr>
              <a:t>Not change the formulation;</a:t>
            </a:r>
          </a:p>
          <a:p>
            <a:pPr marL="533400" indent="-533400" eaLnBrk="1" hangingPunct="1">
              <a:lnSpc>
                <a:spcPct val="80000"/>
              </a:lnSpc>
              <a:buClr>
                <a:schemeClr val="tx1"/>
              </a:buClr>
              <a:buSzTx/>
              <a:buFont typeface="Wingdings" pitchFamily="2" charset="2"/>
              <a:buAutoNum type="arabicPeriod"/>
              <a:defRPr/>
            </a:pPr>
            <a:r>
              <a:rPr lang="en-US" sz="2800" smtClean="0">
                <a:solidFill>
                  <a:srgbClr val="00FF99"/>
                </a:solidFill>
              </a:rPr>
              <a:t>Repackage only into a refillable container on registrant’s description of acceptable containers;</a:t>
            </a:r>
          </a:p>
          <a:p>
            <a:pPr marL="533400" indent="-533400" eaLnBrk="1" hangingPunct="1">
              <a:lnSpc>
                <a:spcPct val="80000"/>
              </a:lnSpc>
              <a:buClr>
                <a:schemeClr val="tx1"/>
              </a:buClr>
              <a:buSzTx/>
              <a:buFont typeface="Wingdings" pitchFamily="2" charset="2"/>
              <a:buAutoNum type="arabicPeriod"/>
              <a:defRPr/>
            </a:pPr>
            <a:r>
              <a:rPr lang="en-US" sz="2800" smtClean="0">
                <a:solidFill>
                  <a:srgbClr val="00FF99"/>
                </a:solidFill>
              </a:rPr>
              <a:t>Can repackage any quantity; no container size limits;</a:t>
            </a:r>
          </a:p>
          <a:p>
            <a:pPr marL="533400" indent="-533400" eaLnBrk="1" hangingPunct="1">
              <a:lnSpc>
                <a:spcPct val="80000"/>
              </a:lnSpc>
              <a:buClr>
                <a:schemeClr val="tx1"/>
              </a:buClr>
              <a:buSzTx/>
              <a:buFont typeface="Wingdings" pitchFamily="2" charset="2"/>
              <a:buAutoNum type="arabicPeriod"/>
              <a:defRPr/>
            </a:pPr>
            <a:r>
              <a:rPr lang="en-US" sz="2800" smtClean="0"/>
              <a:t>Have the following items </a:t>
            </a:r>
            <a:r>
              <a:rPr lang="en-US" sz="2800" u="sng" smtClean="0"/>
              <a:t>at the facility</a:t>
            </a:r>
            <a:r>
              <a:rPr lang="en-US" sz="2800" smtClean="0"/>
              <a:t> before repackaging:</a:t>
            </a:r>
          </a:p>
          <a:p>
            <a:pPr marL="914400" lvl="1" indent="-457200" eaLnBrk="1" hangingPunct="1">
              <a:lnSpc>
                <a:spcPct val="80000"/>
              </a:lnSpc>
              <a:defRPr/>
            </a:pPr>
            <a:r>
              <a:rPr lang="en-US" sz="2400" smtClean="0">
                <a:solidFill>
                  <a:schemeClr val="hlink"/>
                </a:solidFill>
              </a:rPr>
              <a:t>Contract + label/labeling</a:t>
            </a:r>
          </a:p>
          <a:p>
            <a:pPr marL="914400" lvl="1" indent="-457200" eaLnBrk="1" hangingPunct="1">
              <a:lnSpc>
                <a:spcPct val="80000"/>
              </a:lnSpc>
              <a:defRPr/>
            </a:pPr>
            <a:r>
              <a:rPr lang="en-US" sz="2400" smtClean="0">
                <a:solidFill>
                  <a:srgbClr val="00FF99"/>
                </a:solidFill>
              </a:rPr>
              <a:t>Registrant’s cleaning procedure and description of acceptable containers;</a:t>
            </a:r>
            <a:endParaRPr lang="en-US" sz="2400" smtClean="0"/>
          </a:p>
          <a:p>
            <a:pPr marL="533400" indent="-533400" eaLnBrk="1" hangingPunct="1">
              <a:lnSpc>
                <a:spcPct val="80000"/>
              </a:lnSpc>
              <a:buClr>
                <a:schemeClr val="tx1"/>
              </a:buClr>
              <a:buSzTx/>
              <a:buFont typeface="Wingdings" pitchFamily="2" charset="2"/>
              <a:buAutoNum type="arabicPeriod"/>
              <a:defRPr/>
            </a:pPr>
            <a:r>
              <a:rPr lang="en-US" sz="2800" smtClean="0">
                <a:solidFill>
                  <a:srgbClr val="00FF99"/>
                </a:solidFill>
              </a:rPr>
              <a:t>Identify the pesticide previously in the container;</a:t>
            </a:r>
          </a:p>
          <a:p>
            <a:pPr marL="533400" indent="-533400" eaLnBrk="1" hangingPunct="1">
              <a:lnSpc>
                <a:spcPct val="80000"/>
              </a:lnSpc>
              <a:buClr>
                <a:schemeClr val="tx1"/>
              </a:buClr>
              <a:buSzTx/>
              <a:buFont typeface="Wingdings" pitchFamily="2" charset="2"/>
              <a:buAutoNum type="arabicPeriod"/>
              <a:defRPr/>
            </a:pPr>
            <a:r>
              <a:rPr lang="en-US" sz="2800" smtClean="0">
                <a:solidFill>
                  <a:srgbClr val="00FF99"/>
                </a:solidFill>
              </a:rPr>
              <a:t>Visually inspect the container;</a:t>
            </a:r>
          </a:p>
          <a:p>
            <a:pPr marL="914400" lvl="1" indent="-457200" eaLnBrk="1" hangingPunct="1">
              <a:lnSpc>
                <a:spcPct val="80000"/>
              </a:lnSpc>
              <a:buFont typeface="Wingdings" pitchFamily="2" charset="2"/>
              <a:buNone/>
              <a:defRPr/>
            </a:pPr>
            <a:r>
              <a:rPr lang="en-US" sz="2400" i="1" smtClean="0"/>
              <a:t>(continued on next page)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4"/>
          <p:cNvSpPr>
            <a:spLocks noGrp="1"/>
          </p:cNvSpPr>
          <p:nvPr>
            <p:ph type="sldNum" sz="quarter" idx="11"/>
          </p:nvPr>
        </p:nvSpPr>
        <p:spPr>
          <a:noFill/>
        </p:spPr>
        <p:txBody>
          <a:bodyPr/>
          <a:lstStyle/>
          <a:p>
            <a:fld id="{1F0F62EE-093B-48C8-8493-1A0C54F32C96}" type="slidenum">
              <a:rPr lang="en-US" smtClean="0"/>
              <a:pPr/>
              <a:t>9</a:t>
            </a:fld>
            <a:endParaRPr lang="en-US" smtClean="0"/>
          </a:p>
        </p:txBody>
      </p:sp>
      <p:sp>
        <p:nvSpPr>
          <p:cNvPr id="311298" name="Rectangle 2"/>
          <p:cNvSpPr>
            <a:spLocks noGrp="1" noRot="1" noChangeArrowheads="1"/>
          </p:cNvSpPr>
          <p:nvPr>
            <p:ph type="title"/>
          </p:nvPr>
        </p:nvSpPr>
        <p:spPr>
          <a:xfrm>
            <a:off x="457200" y="0"/>
            <a:ext cx="8229600" cy="1143000"/>
          </a:xfrm>
        </p:spPr>
        <p:txBody>
          <a:bodyPr/>
          <a:lstStyle/>
          <a:p>
            <a:pPr eaLnBrk="1" hangingPunct="1">
              <a:defRPr/>
            </a:pPr>
            <a:r>
              <a:rPr lang="en-US" smtClean="0"/>
              <a:t>1.B. Refiller Requirements</a:t>
            </a:r>
          </a:p>
        </p:txBody>
      </p:sp>
      <p:sp>
        <p:nvSpPr>
          <p:cNvPr id="311299" name="Rectangle 3"/>
          <p:cNvSpPr>
            <a:spLocks noGrp="1" noChangeArrowheads="1"/>
          </p:cNvSpPr>
          <p:nvPr>
            <p:ph type="body" idx="1"/>
          </p:nvPr>
        </p:nvSpPr>
        <p:spPr>
          <a:xfrm>
            <a:off x="457200" y="1066800"/>
            <a:ext cx="8229600" cy="5334000"/>
          </a:xfrm>
        </p:spPr>
        <p:txBody>
          <a:bodyPr/>
          <a:lstStyle/>
          <a:p>
            <a:pPr marL="533400" indent="-533400" eaLnBrk="1" hangingPunct="1">
              <a:lnSpc>
                <a:spcPct val="80000"/>
              </a:lnSpc>
              <a:buFont typeface="Wingdings" pitchFamily="2" charset="2"/>
              <a:buNone/>
              <a:defRPr/>
            </a:pPr>
            <a:r>
              <a:rPr lang="en-US" sz="2400" smtClean="0"/>
              <a:t>An independent refiller must comply with all of the requirements in §165.70(e):</a:t>
            </a:r>
            <a:endParaRPr lang="en-US" sz="2400" smtClean="0">
              <a:solidFill>
                <a:srgbClr val="00FF99"/>
              </a:solidFill>
            </a:endParaRPr>
          </a:p>
          <a:p>
            <a:pPr marL="533400" indent="-533400" eaLnBrk="1" hangingPunct="1">
              <a:lnSpc>
                <a:spcPct val="80000"/>
              </a:lnSpc>
              <a:buClr>
                <a:schemeClr val="tx1"/>
              </a:buClr>
              <a:buSzTx/>
              <a:buFont typeface="Wingdings" pitchFamily="2" charset="2"/>
              <a:buAutoNum type="arabicPeriod" startAt="8"/>
              <a:defRPr/>
            </a:pPr>
            <a:r>
              <a:rPr lang="en-US" sz="2400" smtClean="0">
                <a:solidFill>
                  <a:srgbClr val="00FF99"/>
                </a:solidFill>
              </a:rPr>
              <a:t>Clean the container if necessary</a:t>
            </a:r>
          </a:p>
          <a:p>
            <a:pPr marL="914400" lvl="1" indent="-457200" eaLnBrk="1" hangingPunct="1">
              <a:lnSpc>
                <a:spcPct val="80000"/>
              </a:lnSpc>
              <a:buClr>
                <a:srgbClr val="00FF99"/>
              </a:buClr>
              <a:buSzTx/>
              <a:buFont typeface="Wingdings" pitchFamily="2" charset="2"/>
              <a:buChar char="§"/>
              <a:defRPr/>
            </a:pPr>
            <a:r>
              <a:rPr lang="en-US" sz="2400" smtClean="0">
                <a:solidFill>
                  <a:srgbClr val="00FF99"/>
                </a:solidFill>
              </a:rPr>
              <a:t>Must be cleaned between uses unless all tamper-evident devices and one-way valves are intact and filled with the same or a very similar product;</a:t>
            </a:r>
          </a:p>
          <a:p>
            <a:pPr marL="533400" indent="-533400" eaLnBrk="1" hangingPunct="1">
              <a:lnSpc>
                <a:spcPct val="80000"/>
              </a:lnSpc>
              <a:buClr>
                <a:schemeClr val="tx1"/>
              </a:buClr>
              <a:buSzTx/>
              <a:buFont typeface="Wingdings" pitchFamily="2" charset="2"/>
              <a:buAutoNum type="arabicPeriod" startAt="8"/>
              <a:defRPr/>
            </a:pPr>
            <a:r>
              <a:rPr lang="en-US" sz="2400" smtClean="0">
                <a:solidFill>
                  <a:schemeClr val="hlink"/>
                </a:solidFill>
              </a:rPr>
              <a:t>Ensure the container is properly labeled;</a:t>
            </a:r>
          </a:p>
          <a:p>
            <a:pPr marL="533400" indent="-533400" eaLnBrk="1" hangingPunct="1">
              <a:lnSpc>
                <a:spcPct val="80000"/>
              </a:lnSpc>
              <a:buClr>
                <a:schemeClr val="tx1"/>
              </a:buClr>
              <a:buSzTx/>
              <a:buFont typeface="Wingdings" pitchFamily="2" charset="2"/>
              <a:buAutoNum type="arabicPeriod" startAt="8"/>
              <a:defRPr/>
            </a:pPr>
            <a:r>
              <a:rPr lang="en-US" sz="2400" smtClean="0">
                <a:solidFill>
                  <a:srgbClr val="00FF99"/>
                </a:solidFill>
              </a:rPr>
              <a:t>Maintain records of the information from the registrant; and each time the container is refilled, record the date, serial number/code of the container; &amp; pesticide;</a:t>
            </a:r>
          </a:p>
          <a:p>
            <a:pPr marL="533400" indent="-533400" eaLnBrk="1" hangingPunct="1">
              <a:lnSpc>
                <a:spcPct val="80000"/>
              </a:lnSpc>
              <a:buClr>
                <a:schemeClr val="tx1"/>
              </a:buClr>
              <a:buSzTx/>
              <a:buFont typeface="Wingdings" pitchFamily="2" charset="2"/>
              <a:buAutoNum type="arabicPeriod" startAt="8"/>
              <a:defRPr/>
            </a:pPr>
            <a:r>
              <a:rPr lang="en-US" sz="2400" smtClean="0">
                <a:solidFill>
                  <a:schemeClr val="hlink"/>
                </a:solidFill>
              </a:rPr>
              <a:t>Maintain records required by Part 169;</a:t>
            </a:r>
          </a:p>
          <a:p>
            <a:pPr marL="533400" indent="-533400" eaLnBrk="1" hangingPunct="1">
              <a:lnSpc>
                <a:spcPct val="80000"/>
              </a:lnSpc>
              <a:buClr>
                <a:schemeClr val="tx1"/>
              </a:buClr>
              <a:buSzTx/>
              <a:buFont typeface="Wingdings" pitchFamily="2" charset="2"/>
              <a:buAutoNum type="arabicPeriod" startAt="8"/>
              <a:defRPr/>
            </a:pPr>
            <a:r>
              <a:rPr lang="en-US" sz="2400" smtClean="0">
                <a:solidFill>
                  <a:schemeClr val="hlink"/>
                </a:solidFill>
              </a:rPr>
              <a:t>Report production as required by Part 167;</a:t>
            </a:r>
          </a:p>
          <a:p>
            <a:pPr marL="533400" indent="-533400" eaLnBrk="1" hangingPunct="1">
              <a:lnSpc>
                <a:spcPct val="80000"/>
              </a:lnSpc>
              <a:buClr>
                <a:schemeClr val="tx1"/>
              </a:buClr>
              <a:buSzTx/>
              <a:buFont typeface="Wingdings" pitchFamily="2" charset="2"/>
              <a:buAutoNum type="arabicPeriod" startAt="8"/>
              <a:defRPr/>
            </a:pPr>
            <a:r>
              <a:rPr lang="en-US" sz="2400" smtClean="0">
                <a:solidFill>
                  <a:srgbClr val="00FF99"/>
                </a:solidFill>
              </a:rPr>
              <a:t>Stationary containers must meet certain standards; and</a:t>
            </a:r>
          </a:p>
          <a:p>
            <a:pPr marL="533400" indent="-533400" eaLnBrk="1" hangingPunct="1">
              <a:lnSpc>
                <a:spcPct val="80000"/>
              </a:lnSpc>
              <a:buClr>
                <a:schemeClr val="tx1"/>
              </a:buClr>
              <a:buSzTx/>
              <a:buFont typeface="Wingdings" pitchFamily="2" charset="2"/>
              <a:buAutoNum type="arabicPeriod" startAt="8"/>
              <a:defRPr/>
            </a:pPr>
            <a:r>
              <a:rPr lang="en-US" sz="2400" smtClean="0">
                <a:solidFill>
                  <a:srgbClr val="00FF99"/>
                </a:solidFill>
              </a:rPr>
              <a:t>You may be required to comply with the federal containment standards.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1680</TotalTime>
  <Words>1866</Words>
  <Application>Microsoft Office PowerPoint</Application>
  <PresentationFormat>On-screen Show (4:3)</PresentationFormat>
  <Paragraphs>226</Paragraphs>
  <Slides>31</Slides>
  <Notes>1</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31</vt:i4>
      </vt:variant>
    </vt:vector>
  </HeadingPairs>
  <TitlesOfParts>
    <vt:vector size="36" baseType="lpstr">
      <vt:lpstr>Garamond</vt:lpstr>
      <vt:lpstr>Arial</vt:lpstr>
      <vt:lpstr>Wingdings</vt:lpstr>
      <vt:lpstr>Stream</vt:lpstr>
      <vt:lpstr>Stream</vt:lpstr>
      <vt:lpstr>EPA’s Refillable Container Requirements Are You Ready? </vt:lpstr>
      <vt:lpstr>Container-Containment Rule Overview</vt:lpstr>
      <vt:lpstr>Which Products Must Comply?</vt:lpstr>
      <vt:lpstr>What is the difference between nonrefillable &amp; refillable containers?</vt:lpstr>
      <vt:lpstr>New Requirements in 2011</vt:lpstr>
      <vt:lpstr>1. Repackaging Requirements</vt:lpstr>
      <vt:lpstr>1.A. Conditions for Repackaging</vt:lpstr>
      <vt:lpstr>1.B. Refiller Requirements</vt:lpstr>
      <vt:lpstr>1.B. Refiller Requirements</vt:lpstr>
      <vt:lpstr>2. Standards for Stationary Tanks</vt:lpstr>
      <vt:lpstr>3. Portable Refillable Containers</vt:lpstr>
      <vt:lpstr>3.A. DOT/United Nations Marking</vt:lpstr>
      <vt:lpstr>3.A. DOT/United Nations Marking</vt:lpstr>
      <vt:lpstr>3.A. DOT Requirements</vt:lpstr>
      <vt:lpstr>3.A. DOT Requirements</vt:lpstr>
      <vt:lpstr>3.B. Serial Number/Identifying Mark</vt:lpstr>
      <vt:lpstr>3.C. Tamper-Evident Device/One-Way Valve</vt:lpstr>
      <vt:lpstr>3.C. Tamper-Evident Device/One-Way Valve</vt:lpstr>
      <vt:lpstr>3.C. Tamper-Evident Device/One-Way Valve</vt:lpstr>
      <vt:lpstr>3.D. Registrant’s Description of Acceptable Containers</vt:lpstr>
      <vt:lpstr>Key New Requirements for Refillers</vt:lpstr>
      <vt:lpstr>Portable Refillable Containers: Checklist</vt:lpstr>
      <vt:lpstr>Important !!!</vt:lpstr>
      <vt:lpstr>Service Containers</vt:lpstr>
      <vt:lpstr>Service Containers</vt:lpstr>
      <vt:lpstr>Service Containers</vt:lpstr>
      <vt:lpstr>Service Containers</vt:lpstr>
      <vt:lpstr>Service Container</vt:lpstr>
      <vt:lpstr>Service Containers</vt:lpstr>
      <vt:lpstr>Service Containers Southern Crop Production Assn.</vt:lpstr>
      <vt:lpstr>For More Information</vt:lpstr>
    </vt:vector>
  </TitlesOfParts>
  <Company>EPA OPP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Containment Implementation</dc:title>
  <dc:creator>nfitz</dc:creator>
  <cp:lastModifiedBy>Jean Payne</cp:lastModifiedBy>
  <cp:revision>372</cp:revision>
  <dcterms:created xsi:type="dcterms:W3CDTF">2008-07-03T13:06:09Z</dcterms:created>
  <dcterms:modified xsi:type="dcterms:W3CDTF">2011-06-06T13:49:29Z</dcterms:modified>
</cp:coreProperties>
</file>