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charts/chart9.xml" ContentType="application/vnd.openxmlformats-officedocument.drawingml.chart+xml"/>
  <Override PartName="/ppt/theme/themeOverride8.xml" ContentType="application/vnd.openxmlformats-officedocument.themeOverride+xml"/>
  <Override PartName="/ppt/charts/chart10.xml" ContentType="application/vnd.openxmlformats-officedocument.drawingml.chart+xml"/>
  <Override PartName="/ppt/theme/themeOverride9.xml" ContentType="application/vnd.openxmlformats-officedocument.themeOverride+xml"/>
  <Override PartName="/ppt/charts/chart11.xml" ContentType="application/vnd.openxmlformats-officedocument.drawingml.chart+xml"/>
  <Override PartName="/ppt/theme/themeOverride10.xml" ContentType="application/vnd.openxmlformats-officedocument.themeOverride+xml"/>
  <Override PartName="/ppt/charts/chart12.xml" ContentType="application/vnd.openxmlformats-officedocument.drawingml.chart+xml"/>
  <Override PartName="/ppt/theme/themeOverride11.xml" ContentType="application/vnd.openxmlformats-officedocument.themeOverr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theme/themeOverride12.xml" ContentType="application/vnd.openxmlformats-officedocument.themeOverride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theme/themeOverride13.xml" ContentType="application/vnd.openxmlformats-officedocument.themeOverride+xml"/>
  <Override PartName="/ppt/notesSlides/notesSlide2.xml" ContentType="application/vnd.openxmlformats-officedocument.presentationml.notesSlide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theme/themeOverride14.xml" ContentType="application/vnd.openxmlformats-officedocument.themeOverride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theme/themeOverride15.xml" ContentType="application/vnd.openxmlformats-officedocument.themeOverride+xml"/>
  <Override PartName="/ppt/charts/chart30.xml" ContentType="application/vnd.openxmlformats-officedocument.drawingml.chart+xml"/>
  <Override PartName="/ppt/theme/themeOverride16.xml" ContentType="application/vnd.openxmlformats-officedocument.themeOverride+xml"/>
  <Override PartName="/ppt/charts/chart31.xml" ContentType="application/vnd.openxmlformats-officedocument.drawingml.chart+xml"/>
  <Override PartName="/ppt/theme/themeOverride17.xml" ContentType="application/vnd.openxmlformats-officedocument.themeOverride+xml"/>
  <Override PartName="/ppt/charts/chart32.xml" ContentType="application/vnd.openxmlformats-officedocument.drawingml.chart+xml"/>
  <Override PartName="/ppt/theme/themeOverride18.xml" ContentType="application/vnd.openxmlformats-officedocument.themeOverride+xml"/>
  <Override PartName="/ppt/charts/chart33.xml" ContentType="application/vnd.openxmlformats-officedocument.drawingml.chart+xml"/>
  <Override PartName="/ppt/theme/themeOverride19.xml" ContentType="application/vnd.openxmlformats-officedocument.themeOverride+xml"/>
  <Override PartName="/ppt/charts/chart34.xml" ContentType="application/vnd.openxmlformats-officedocument.drawingml.chart+xml"/>
  <Override PartName="/ppt/theme/themeOverride20.xml" ContentType="application/vnd.openxmlformats-officedocument.themeOverride+xml"/>
  <Override PartName="/ppt/charts/chart35.xml" ContentType="application/vnd.openxmlformats-officedocument.drawingml.chart+xml"/>
  <Override PartName="/ppt/theme/themeOverride21.xml" ContentType="application/vnd.openxmlformats-officedocument.themeOverride+xml"/>
  <Override PartName="/ppt/charts/chart36.xml" ContentType="application/vnd.openxmlformats-officedocument.drawingml.chart+xml"/>
  <Override PartName="/ppt/theme/themeOverride22.xml" ContentType="application/vnd.openxmlformats-officedocument.themeOverride+xml"/>
  <Override PartName="/ppt/charts/chart37.xml" ContentType="application/vnd.openxmlformats-officedocument.drawingml.chart+xml"/>
  <Override PartName="/ppt/theme/themeOverride23.xml" ContentType="application/vnd.openxmlformats-officedocument.themeOverride+xml"/>
  <Override PartName="/ppt/charts/chart38.xml" ContentType="application/vnd.openxmlformats-officedocument.drawingml.chart+xml"/>
  <Override PartName="/ppt/theme/themeOverride24.xml" ContentType="application/vnd.openxmlformats-officedocument.themeOverride+xml"/>
  <Override PartName="/ppt/charts/chart39.xml" ContentType="application/vnd.openxmlformats-officedocument.drawingml.chart+xml"/>
  <Override PartName="/ppt/theme/themeOverride25.xml" ContentType="application/vnd.openxmlformats-officedocument.themeOverride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theme/themeOverride26.xml" ContentType="application/vnd.openxmlformats-officedocument.themeOverride+xml"/>
  <Override PartName="/ppt/notesSlides/notesSlide3.xml" ContentType="application/vnd.openxmlformats-officedocument.presentationml.notesSlide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ppt/charts/chart44.xml" ContentType="application/vnd.openxmlformats-officedocument.drawingml.chart+xml"/>
  <Override PartName="/ppt/charts/chart45.xml" ContentType="application/vnd.openxmlformats-officedocument.drawingml.chart+xml"/>
  <Override PartName="/ppt/charts/chart46.xml" ContentType="application/vnd.openxmlformats-officedocument.drawingml.chart+xml"/>
  <Override PartName="/ppt/charts/chart47.xml" ContentType="application/vnd.openxmlformats-officedocument.drawingml.chart+xml"/>
  <Override PartName="/ppt/charts/chart48.xml" ContentType="application/vnd.openxmlformats-officedocument.drawingml.chart+xml"/>
  <Override PartName="/ppt/charts/chart49.xml" ContentType="application/vnd.openxmlformats-officedocument.drawingml.chart+xml"/>
  <Override PartName="/ppt/charts/chart50.xml" ContentType="application/vnd.openxmlformats-officedocument.drawingml.chart+xml"/>
  <Override PartName="/ppt/charts/chart51.xml" ContentType="application/vnd.openxmlformats-officedocument.drawingml.chart+xml"/>
  <Override PartName="/ppt/charts/chart5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notesMasterIdLst>
    <p:notesMasterId r:id="rId56"/>
  </p:notesMasterIdLst>
  <p:handoutMasterIdLst>
    <p:handoutMasterId r:id="rId57"/>
  </p:handoutMasterIdLst>
  <p:sldIdLst>
    <p:sldId id="1075" r:id="rId2"/>
    <p:sldId id="1176" r:id="rId3"/>
    <p:sldId id="1133" r:id="rId4"/>
    <p:sldId id="1230" r:id="rId5"/>
    <p:sldId id="1231" r:id="rId6"/>
    <p:sldId id="1232" r:id="rId7"/>
    <p:sldId id="1233" r:id="rId8"/>
    <p:sldId id="1234" r:id="rId9"/>
    <p:sldId id="1235" r:id="rId10"/>
    <p:sldId id="1236" r:id="rId11"/>
    <p:sldId id="1237" r:id="rId12"/>
    <p:sldId id="1238" r:id="rId13"/>
    <p:sldId id="1171" r:id="rId14"/>
    <p:sldId id="1172" r:id="rId15"/>
    <p:sldId id="1173" r:id="rId16"/>
    <p:sldId id="1174" r:id="rId17"/>
    <p:sldId id="1229" r:id="rId18"/>
    <p:sldId id="1223" r:id="rId19"/>
    <p:sldId id="1264" r:id="rId20"/>
    <p:sldId id="1261" r:id="rId21"/>
    <p:sldId id="1262" r:id="rId22"/>
    <p:sldId id="1263" r:id="rId23"/>
    <p:sldId id="1267" r:id="rId24"/>
    <p:sldId id="1268" r:id="rId25"/>
    <p:sldId id="1270" r:id="rId26"/>
    <p:sldId id="1239" r:id="rId27"/>
    <p:sldId id="1175" r:id="rId28"/>
    <p:sldId id="1129" r:id="rId29"/>
    <p:sldId id="1177" r:id="rId30"/>
    <p:sldId id="1178" r:id="rId31"/>
    <p:sldId id="1180" r:id="rId32"/>
    <p:sldId id="1179" r:id="rId33"/>
    <p:sldId id="1181" r:id="rId34"/>
    <p:sldId id="1248" r:id="rId35"/>
    <p:sldId id="1249" r:id="rId36"/>
    <p:sldId id="1271" r:id="rId37"/>
    <p:sldId id="1272" r:id="rId38"/>
    <p:sldId id="1273" r:id="rId39"/>
    <p:sldId id="1274" r:id="rId40"/>
    <p:sldId id="1275" r:id="rId41"/>
    <p:sldId id="1276" r:id="rId42"/>
    <p:sldId id="1277" r:id="rId43"/>
    <p:sldId id="1251" r:id="rId44"/>
    <p:sldId id="1252" r:id="rId45"/>
    <p:sldId id="1253" r:id="rId46"/>
    <p:sldId id="1254" r:id="rId47"/>
    <p:sldId id="1255" r:id="rId48"/>
    <p:sldId id="1256" r:id="rId49"/>
    <p:sldId id="1257" r:id="rId50"/>
    <p:sldId id="1278" r:id="rId51"/>
    <p:sldId id="1258" r:id="rId52"/>
    <p:sldId id="1259" r:id="rId53"/>
    <p:sldId id="1216" r:id="rId54"/>
    <p:sldId id="1260" r:id="rId5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CC"/>
    <a:srgbClr val="FFFFFF"/>
    <a:srgbClr val="000099"/>
    <a:srgbClr val="FF6600"/>
    <a:srgbClr val="FF9900"/>
    <a:srgbClr val="99CC00"/>
    <a:srgbClr val="FFFF00"/>
    <a:srgbClr val="0000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 autoAdjust="0"/>
    <p:restoredTop sz="92251" autoAdjust="0"/>
  </p:normalViewPr>
  <p:slideViewPr>
    <p:cSldViewPr>
      <p:cViewPr varScale="1">
        <p:scale>
          <a:sx n="105" d="100"/>
          <a:sy n="105" d="100"/>
        </p:scale>
        <p:origin x="17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0.bin"/><Relationship Id="rId1" Type="http://schemas.openxmlformats.org/officeDocument/2006/relationships/themeOverride" Target="../theme/themeOverride9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1.bin"/><Relationship Id="rId1" Type="http://schemas.openxmlformats.org/officeDocument/2006/relationships/themeOverride" Target="../theme/themeOverride10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2.bin"/><Relationship Id="rId1" Type="http://schemas.openxmlformats.org/officeDocument/2006/relationships/themeOverride" Target="../theme/themeOverride11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3.bin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4.bin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5.bin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6.bin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7.bin"/><Relationship Id="rId1" Type="http://schemas.openxmlformats.org/officeDocument/2006/relationships/themeOverride" Target="../theme/themeOverride12.xm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8.bin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9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0.bin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1.bin"/><Relationship Id="rId1" Type="http://schemas.openxmlformats.org/officeDocument/2006/relationships/themeOverride" Target="../theme/themeOverride13.xm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2.bin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3.bin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4.bin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5.bin"/><Relationship Id="rId1" Type="http://schemas.openxmlformats.org/officeDocument/2006/relationships/themeOverride" Target="../theme/themeOverride14.xm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6.bin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7.bin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8.bin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9.bin"/><Relationship Id="rId1" Type="http://schemas.openxmlformats.org/officeDocument/2006/relationships/themeOverride" Target="../theme/themeOverride15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0.bin"/><Relationship Id="rId1" Type="http://schemas.openxmlformats.org/officeDocument/2006/relationships/themeOverride" Target="../theme/themeOverride16.xml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1.bin"/><Relationship Id="rId1" Type="http://schemas.openxmlformats.org/officeDocument/2006/relationships/themeOverride" Target="../theme/themeOverride17.xml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2.bin"/><Relationship Id="rId1" Type="http://schemas.openxmlformats.org/officeDocument/2006/relationships/themeOverride" Target="../theme/themeOverride18.xml"/></Relationships>
</file>

<file path=ppt/charts/_rels/chart3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3.bin"/><Relationship Id="rId1" Type="http://schemas.openxmlformats.org/officeDocument/2006/relationships/themeOverride" Target="../theme/themeOverride19.xml"/></Relationships>
</file>

<file path=ppt/charts/_rels/chart3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4.bin"/><Relationship Id="rId1" Type="http://schemas.openxmlformats.org/officeDocument/2006/relationships/themeOverride" Target="../theme/themeOverride20.xml"/></Relationships>
</file>

<file path=ppt/charts/_rels/chart3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5.bin"/><Relationship Id="rId1" Type="http://schemas.openxmlformats.org/officeDocument/2006/relationships/themeOverride" Target="../theme/themeOverride21.xml"/></Relationships>
</file>

<file path=ppt/charts/_rels/chart3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6.bin"/><Relationship Id="rId1" Type="http://schemas.openxmlformats.org/officeDocument/2006/relationships/themeOverride" Target="../theme/themeOverride22.xml"/></Relationships>
</file>

<file path=ppt/charts/_rels/chart37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7.bin"/><Relationship Id="rId1" Type="http://schemas.openxmlformats.org/officeDocument/2006/relationships/themeOverride" Target="../theme/themeOverride23.xml"/></Relationships>
</file>

<file path=ppt/charts/_rels/chart38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8.bin"/><Relationship Id="rId1" Type="http://schemas.openxmlformats.org/officeDocument/2006/relationships/themeOverride" Target="../theme/themeOverride24.xml"/></Relationships>
</file>

<file path=ppt/charts/_rels/chart39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9.bin"/><Relationship Id="rId1" Type="http://schemas.openxmlformats.org/officeDocument/2006/relationships/themeOverride" Target="../theme/themeOverride25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0.bin"/></Relationships>
</file>

<file path=ppt/charts/_rels/chart4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1.bin"/><Relationship Id="rId1" Type="http://schemas.openxmlformats.org/officeDocument/2006/relationships/themeOverride" Target="../theme/themeOverride26.xm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2.bin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3.bin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4.bin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5.bin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6.bin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5.xml"/></Relationships>
</file>

<file path=ppt/charts/_rels/chart50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7.bin"/></Relationships>
</file>

<file path=ppt/charts/_rels/chart5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8.bin"/></Relationships>
</file>

<file path=ppt/charts/_rels/chart5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9.bin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6.bin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7.bin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8.bin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9.bin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Christian County Soy-Corn 2017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Fall NH3</c:v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diamond"/>
            <c:size val="9"/>
            <c:spPr>
              <a:solidFill>
                <a:srgbClr val="4F81BD"/>
              </a:solidFill>
              <a:ln w="3175" cap="rnd">
                <a:solidFill>
                  <a:sysClr val="windowText" lastClr="00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'[2017 on-farm N-Rate trial results.xlsx]Abel SC'!$N$36:$N$41</c:f>
              <c:numCache>
                <c:formatCode>General</c:formatCode>
                <c:ptCount val="6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</c:numCache>
            </c:numRef>
          </c:xVal>
          <c:yVal>
            <c:numRef>
              <c:f>'[2017 on-farm N-Rate trial results.xlsx]Abel SC'!$O$36:$O$41</c:f>
              <c:numCache>
                <c:formatCode>General</c:formatCode>
                <c:ptCount val="6"/>
                <c:pt idx="0">
                  <c:v>172.07</c:v>
                </c:pt>
                <c:pt idx="1">
                  <c:v>221.46</c:v>
                </c:pt>
                <c:pt idx="2">
                  <c:v>234.3</c:v>
                </c:pt>
                <c:pt idx="3">
                  <c:v>244.03</c:v>
                </c:pt>
                <c:pt idx="4">
                  <c:v>245.63</c:v>
                </c:pt>
                <c:pt idx="5">
                  <c:v>242.92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240-4565-A71F-8972F3EBDF62}"/>
            </c:ext>
          </c:extLst>
        </c:ser>
        <c:ser>
          <c:idx val="1"/>
          <c:order val="1"/>
          <c:spPr>
            <a:ln w="38100" cap="rnd">
              <a:solidFill>
                <a:srgbClr val="4F81BD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xVal>
            <c:numRef>
              <c:f>'[2017 on-farm N-Rate trial results.xlsx]Abel SC'!$U$56:$U$65</c:f>
              <c:numCache>
                <c:formatCode>General</c:formatCode>
                <c:ptCount val="10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  <c:pt idx="6">
                  <c:v>120</c:v>
                </c:pt>
                <c:pt idx="7">
                  <c:v>127.40139211136893</c:v>
                </c:pt>
                <c:pt idx="8">
                  <c:v>127.40139211136893</c:v>
                </c:pt>
                <c:pt idx="9">
                  <c:v>250</c:v>
                </c:pt>
              </c:numCache>
            </c:numRef>
          </c:xVal>
          <c:yVal>
            <c:numRef>
              <c:f>'[2017 on-farm N-Rate trial results.xlsx]Abel SC'!$V$56:$V$65</c:f>
              <c:numCache>
                <c:formatCode>General</c:formatCode>
                <c:ptCount val="10"/>
                <c:pt idx="0">
                  <c:v>173.3</c:v>
                </c:pt>
                <c:pt idx="1">
                  <c:v>193.54000000000002</c:v>
                </c:pt>
                <c:pt idx="2">
                  <c:v>210.33200000000002</c:v>
                </c:pt>
                <c:pt idx="3">
                  <c:v>223.67600000000002</c:v>
                </c:pt>
                <c:pt idx="4">
                  <c:v>233.572</c:v>
                </c:pt>
                <c:pt idx="5">
                  <c:v>240.02</c:v>
                </c:pt>
                <c:pt idx="6">
                  <c:v>243.02000000000007</c:v>
                </c:pt>
                <c:pt idx="7">
                  <c:v>243.25610440835266</c:v>
                </c:pt>
                <c:pt idx="8">
                  <c:v>243.25610440835266</c:v>
                </c:pt>
                <c:pt idx="9">
                  <c:v>243.25610440835266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1240-4565-A71F-8972F3EBDF62}"/>
            </c:ext>
          </c:extLst>
        </c:ser>
        <c:ser>
          <c:idx val="2"/>
          <c:order val="2"/>
          <c:tx>
            <c:v>Optimum</c:v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triangle"/>
            <c:size val="10"/>
            <c:spPr>
              <a:solidFill>
                <a:srgbClr val="FFFF00"/>
              </a:solidFill>
              <a:ln w="9525" cap="rnd">
                <a:solidFill>
                  <a:sysClr val="windowText" lastClr="00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'[2017 on-farm N-Rate trial results.xlsx]Abel SC'!$W$53</c:f>
              <c:numCache>
                <c:formatCode>General</c:formatCode>
                <c:ptCount val="1"/>
                <c:pt idx="0">
                  <c:v>115.80046403712299</c:v>
                </c:pt>
              </c:numCache>
            </c:numRef>
          </c:xVal>
          <c:yVal>
            <c:numRef>
              <c:f>'[2017 on-farm N-Rate trial results.xlsx]Abel SC'!$X$53</c:f>
              <c:numCache>
                <c:formatCode>General</c:formatCode>
                <c:ptCount val="1"/>
                <c:pt idx="0">
                  <c:v>242.6760580046404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240-4565-A71F-8972F3EBD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2338240"/>
        <c:axId val="202339968"/>
      </c:scatterChart>
      <c:valAx>
        <c:axId val="202338240"/>
        <c:scaling>
          <c:orientation val="minMax"/>
          <c:max val="275"/>
          <c:min val="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N rate, lb N/acre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02339968"/>
        <c:crosses val="autoZero"/>
        <c:crossBetween val="midCat"/>
        <c:majorUnit val="50"/>
      </c:valAx>
      <c:valAx>
        <c:axId val="202339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Yield, bu/acre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023382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legendEntry>
        <c:idx val="1"/>
        <c:delete val="1"/>
      </c:legendEntry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noFill/>
    <a:ln w="3175" cap="flat" cmpd="sng" algn="ctr">
      <a:noFill/>
      <a:round/>
    </a:ln>
    <a:effectLst/>
  </c:spPr>
  <c:txPr>
    <a:bodyPr/>
    <a:lstStyle/>
    <a:p>
      <a:pPr>
        <a:defRPr sz="24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White County Soy-Corn 2017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Sidedress NH3 V5-6</c:v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diamond"/>
            <c:size val="9"/>
            <c:spPr>
              <a:solidFill>
                <a:srgbClr val="4F81BD"/>
              </a:solidFill>
              <a:ln w="3175" cap="rnd">
                <a:solidFill>
                  <a:sysClr val="windowText" lastClr="00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'[On-Farm N rate trials S IL 2017.xlsx]Tyler Wooten'!$K$10:$K$15</c:f>
              <c:numCache>
                <c:formatCode>General</c:formatCode>
                <c:ptCount val="6"/>
                <c:pt idx="0">
                  <c:v>40</c:v>
                </c:pt>
                <c:pt idx="1">
                  <c:v>90</c:v>
                </c:pt>
                <c:pt idx="2">
                  <c:v>140</c:v>
                </c:pt>
                <c:pt idx="3">
                  <c:v>190</c:v>
                </c:pt>
                <c:pt idx="4">
                  <c:v>240</c:v>
                </c:pt>
                <c:pt idx="5">
                  <c:v>290</c:v>
                </c:pt>
              </c:numCache>
            </c:numRef>
          </c:xVal>
          <c:yVal>
            <c:numRef>
              <c:f>'[On-Farm N rate trials S IL 2017.xlsx]Tyler Wooten'!$L$10:$L$15</c:f>
              <c:numCache>
                <c:formatCode>0.00</c:formatCode>
                <c:ptCount val="6"/>
                <c:pt idx="0">
                  <c:v>97.733333333333334</c:v>
                </c:pt>
                <c:pt idx="1">
                  <c:v>153.33333333333334</c:v>
                </c:pt>
                <c:pt idx="2">
                  <c:v>189</c:v>
                </c:pt>
                <c:pt idx="3">
                  <c:v>212.33333333333334</c:v>
                </c:pt>
                <c:pt idx="4">
                  <c:v>211.33333333333334</c:v>
                </c:pt>
                <c:pt idx="5">
                  <c:v>220.66666666666666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D8B-44F9-984C-F45FE555ED70}"/>
            </c:ext>
          </c:extLst>
        </c:ser>
        <c:ser>
          <c:idx val="1"/>
          <c:order val="1"/>
          <c:spPr>
            <a:ln w="38100" cap="rnd">
              <a:solidFill>
                <a:srgbClr val="4F81BD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xVal>
            <c:numRef>
              <c:f>'[On-Farm N rate trials S IL 2017.xlsx]Tyler Wooten'!$N$42:$N$51</c:f>
              <c:numCache>
                <c:formatCode>General</c:formatCode>
                <c:ptCount val="10"/>
                <c:pt idx="0">
                  <c:v>40</c:v>
                </c:pt>
                <c:pt idx="1">
                  <c:v>70</c:v>
                </c:pt>
                <c:pt idx="2">
                  <c:v>100</c:v>
                </c:pt>
                <c:pt idx="3">
                  <c:v>130</c:v>
                </c:pt>
                <c:pt idx="4">
                  <c:v>160</c:v>
                </c:pt>
                <c:pt idx="5">
                  <c:v>190</c:v>
                </c:pt>
                <c:pt idx="6">
                  <c:v>215</c:v>
                </c:pt>
                <c:pt idx="7">
                  <c:v>227.80597014925371</c:v>
                </c:pt>
                <c:pt idx="8">
                  <c:v>227.80597014925371</c:v>
                </c:pt>
                <c:pt idx="9">
                  <c:v>290</c:v>
                </c:pt>
              </c:numCache>
            </c:numRef>
          </c:xVal>
          <c:yVal>
            <c:numRef>
              <c:f>'[On-Farm N rate trials S IL 2017.xlsx]Tyler Wooten'!$O$42:$O$51</c:f>
              <c:numCache>
                <c:formatCode>General</c:formatCode>
                <c:ptCount val="10"/>
                <c:pt idx="0">
                  <c:v>97.937399999999997</c:v>
                </c:pt>
                <c:pt idx="1">
                  <c:v>132.67140000000001</c:v>
                </c:pt>
                <c:pt idx="2">
                  <c:v>161.37539999999998</c:v>
                </c:pt>
                <c:pt idx="3">
                  <c:v>184.04939999999999</c:v>
                </c:pt>
                <c:pt idx="4">
                  <c:v>200.6934</c:v>
                </c:pt>
                <c:pt idx="5">
                  <c:v>211.30740000000003</c:v>
                </c:pt>
                <c:pt idx="6">
                  <c:v>215.54614999999998</c:v>
                </c:pt>
                <c:pt idx="7">
                  <c:v>216.09552611940299</c:v>
                </c:pt>
                <c:pt idx="8">
                  <c:v>216.09552611940299</c:v>
                </c:pt>
                <c:pt idx="9">
                  <c:v>216.09552611940299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CD8B-44F9-984C-F45FE555ED70}"/>
            </c:ext>
          </c:extLst>
        </c:ser>
        <c:ser>
          <c:idx val="2"/>
          <c:order val="2"/>
          <c:tx>
            <c:v>Optimum</c:v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triangle"/>
            <c:size val="10"/>
            <c:spPr>
              <a:solidFill>
                <a:srgbClr val="FFFF00"/>
              </a:solidFill>
              <a:ln w="9525" cap="rnd">
                <a:solidFill>
                  <a:sysClr val="windowText" lastClr="00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'[On-Farm N rate trials S IL 2017.xlsx]Tyler Wooten'!$P$40</c:f>
              <c:numCache>
                <c:formatCode>General</c:formatCode>
                <c:ptCount val="1"/>
                <c:pt idx="0">
                  <c:v>212.88059701492534</c:v>
                </c:pt>
              </c:numCache>
            </c:numRef>
          </c:xVal>
          <c:yVal>
            <c:numRef>
              <c:f>'[On-Farm N rate trials S IL 2017.xlsx]Tyler Wooten'!$Q$40</c:f>
              <c:numCache>
                <c:formatCode>General</c:formatCode>
                <c:ptCount val="1"/>
                <c:pt idx="0">
                  <c:v>215.34925746268661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D8B-44F9-984C-F45FE555ED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9224320"/>
        <c:axId val="289224896"/>
      </c:scatterChart>
      <c:valAx>
        <c:axId val="289224320"/>
        <c:scaling>
          <c:orientation val="minMax"/>
          <c:max val="300"/>
          <c:min val="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N rate, lb. N/acre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89224896"/>
        <c:crosses val="autoZero"/>
        <c:crossBetween val="midCat"/>
        <c:majorUnit val="50"/>
      </c:valAx>
      <c:valAx>
        <c:axId val="289224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Yield, bu/acre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8922432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legendEntry>
        <c:idx val="1"/>
        <c:delete val="1"/>
      </c:legendEntry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noFill/>
    <a:ln w="3175" cap="flat" cmpd="sng" algn="ctr">
      <a:noFill/>
      <a:round/>
    </a:ln>
    <a:effectLst/>
  </c:spPr>
  <c:txPr>
    <a:bodyPr/>
    <a:lstStyle/>
    <a:p>
      <a:pPr>
        <a:defRPr sz="24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Hamilton County Soy-Corn 2017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UAN Sidedressed V5</c:v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diamond"/>
            <c:size val="9"/>
            <c:spPr>
              <a:solidFill>
                <a:srgbClr val="4F81BD"/>
              </a:solidFill>
              <a:ln w="3175" cap="rnd">
                <a:solidFill>
                  <a:sysClr val="windowText" lastClr="00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'[On-Farm N rate trials S IL 2017.xlsx]Upton'!$P$8:$P$13</c:f>
              <c:numCache>
                <c:formatCode>General</c:formatCode>
                <c:ptCount val="6"/>
                <c:pt idx="0">
                  <c:v>35</c:v>
                </c:pt>
                <c:pt idx="1">
                  <c:v>85</c:v>
                </c:pt>
                <c:pt idx="2">
                  <c:v>135</c:v>
                </c:pt>
                <c:pt idx="3">
                  <c:v>185</c:v>
                </c:pt>
                <c:pt idx="4">
                  <c:v>235</c:v>
                </c:pt>
                <c:pt idx="5">
                  <c:v>285</c:v>
                </c:pt>
              </c:numCache>
            </c:numRef>
          </c:xVal>
          <c:yVal>
            <c:numRef>
              <c:f>'[On-Farm N rate trials S IL 2017.xlsx]Upton'!$Q$8:$Q$13</c:f>
              <c:numCache>
                <c:formatCode>General</c:formatCode>
                <c:ptCount val="6"/>
                <c:pt idx="0">
                  <c:v>137.38085579059211</c:v>
                </c:pt>
                <c:pt idx="1">
                  <c:v>225.47926646162514</c:v>
                </c:pt>
                <c:pt idx="2">
                  <c:v>252.28148454784215</c:v>
                </c:pt>
                <c:pt idx="3">
                  <c:v>248.96039599053984</c:v>
                </c:pt>
                <c:pt idx="4">
                  <c:v>259.6592525224404</c:v>
                </c:pt>
                <c:pt idx="5">
                  <c:v>259.04343197334026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A93-4630-9316-86E6305E3B5F}"/>
            </c:ext>
          </c:extLst>
        </c:ser>
        <c:ser>
          <c:idx val="1"/>
          <c:order val="1"/>
          <c:tx>
            <c:v>Optimum</c:v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triangle"/>
            <c:size val="10"/>
            <c:spPr>
              <a:solidFill>
                <a:srgbClr val="FFFF00"/>
              </a:solidFill>
              <a:ln w="9525" cap="rnd">
                <a:solidFill>
                  <a:sysClr val="windowText" lastClr="00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'[On-Farm N rate trials S IL 2017.xlsx]Upton'!$Y$29</c:f>
              <c:numCache>
                <c:formatCode>General</c:formatCode>
                <c:ptCount val="1"/>
                <c:pt idx="0">
                  <c:v>131.02991452991452</c:v>
                </c:pt>
              </c:numCache>
            </c:numRef>
          </c:xVal>
          <c:yVal>
            <c:numRef>
              <c:f>'[On-Farm N rate trials S IL 2017.xlsx]Upton'!$Z$29</c:f>
              <c:numCache>
                <c:formatCode>General</c:formatCode>
                <c:ptCount val="1"/>
                <c:pt idx="0">
                  <c:v>254.89240192307693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A93-4630-9316-86E6305E3B5F}"/>
            </c:ext>
          </c:extLst>
        </c:ser>
        <c:ser>
          <c:idx val="2"/>
          <c:order val="2"/>
          <c:spPr>
            <a:ln w="38100" cap="rnd">
              <a:solidFill>
                <a:srgbClr val="4F81BD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xVal>
            <c:numRef>
              <c:f>'[On-Farm N rate trials S IL 2017.xlsx]Upton'!$W$31:$W$38</c:f>
              <c:numCache>
                <c:formatCode>General</c:formatCode>
                <c:ptCount val="8"/>
                <c:pt idx="0">
                  <c:v>35</c:v>
                </c:pt>
                <c:pt idx="1">
                  <c:v>60</c:v>
                </c:pt>
                <c:pt idx="2">
                  <c:v>85</c:v>
                </c:pt>
                <c:pt idx="3">
                  <c:v>110</c:v>
                </c:pt>
                <c:pt idx="4">
                  <c:v>120</c:v>
                </c:pt>
                <c:pt idx="5">
                  <c:v>135.30341880341879</c:v>
                </c:pt>
                <c:pt idx="6">
                  <c:v>135.30341880341879</c:v>
                </c:pt>
                <c:pt idx="7">
                  <c:v>285</c:v>
                </c:pt>
              </c:numCache>
            </c:numRef>
          </c:xVal>
          <c:yVal>
            <c:numRef>
              <c:f>'[On-Farm N rate trials S IL 2017.xlsx]Upton'!$X$31:$X$38</c:f>
              <c:numCache>
                <c:formatCode>General</c:formatCode>
                <c:ptCount val="8"/>
                <c:pt idx="0">
                  <c:v>137.39500000000001</c:v>
                </c:pt>
                <c:pt idx="1">
                  <c:v>188.76</c:v>
                </c:pt>
                <c:pt idx="2">
                  <c:v>225.50000000000003</c:v>
                </c:pt>
                <c:pt idx="3">
                  <c:v>247.61500000000001</c:v>
                </c:pt>
                <c:pt idx="4">
                  <c:v>252.36599999999999</c:v>
                </c:pt>
                <c:pt idx="5">
                  <c:v>255.10607713675213</c:v>
                </c:pt>
                <c:pt idx="6">
                  <c:v>255.10607713675213</c:v>
                </c:pt>
                <c:pt idx="7">
                  <c:v>255.10607713675213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CA93-4630-9316-86E6305E3B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9318528"/>
        <c:axId val="89319104"/>
      </c:scatterChart>
      <c:valAx>
        <c:axId val="89318528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N rate, lb. N/acre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89319104"/>
        <c:crosses val="autoZero"/>
        <c:crossBetween val="midCat"/>
      </c:valAx>
      <c:valAx>
        <c:axId val="89319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Yield, bu/acre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8931852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noFill/>
    <a:ln w="3175" cap="flat" cmpd="sng" algn="ctr">
      <a:noFill/>
      <a:round/>
    </a:ln>
    <a:effectLst/>
  </c:spPr>
  <c:txPr>
    <a:bodyPr/>
    <a:lstStyle/>
    <a:p>
      <a:pPr>
        <a:defRPr sz="24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Randolph County Soy-Corn 2017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NH3 sidedress V4-5</c:v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diamond"/>
            <c:size val="9"/>
            <c:spPr>
              <a:solidFill>
                <a:srgbClr val="4F81BD"/>
              </a:solidFill>
              <a:ln w="3175" cap="rnd">
                <a:solidFill>
                  <a:sysClr val="windowText" lastClr="00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trendline>
            <c:spPr>
              <a:ln w="38100" cap="rnd">
                <a:solidFill>
                  <a:schemeClr val="accent1"/>
                </a:solidFill>
              </a:ln>
              <a:effectLst/>
            </c:spPr>
            <c:trendlineType val="poly"/>
            <c:order val="2"/>
            <c:dispRSqr val="0"/>
            <c:dispEq val="0"/>
          </c:trendline>
          <c:xVal>
            <c:numRef>
              <c:f>'[On-Farm N rate trials S IL 2017.xlsx]Klein 2'!$L$7:$L$12</c:f>
              <c:numCache>
                <c:formatCode>General</c:formatCode>
                <c:ptCount val="6"/>
                <c:pt idx="0">
                  <c:v>18</c:v>
                </c:pt>
                <c:pt idx="1">
                  <c:v>68</c:v>
                </c:pt>
                <c:pt idx="2">
                  <c:v>118</c:v>
                </c:pt>
                <c:pt idx="3">
                  <c:v>168</c:v>
                </c:pt>
                <c:pt idx="4">
                  <c:v>218</c:v>
                </c:pt>
                <c:pt idx="5">
                  <c:v>268</c:v>
                </c:pt>
              </c:numCache>
            </c:numRef>
          </c:xVal>
          <c:yVal>
            <c:numRef>
              <c:f>'[On-Farm N rate trials S IL 2017.xlsx]Klein 2'!$M$7:$M$12</c:f>
              <c:numCache>
                <c:formatCode>General</c:formatCode>
                <c:ptCount val="6"/>
                <c:pt idx="0">
                  <c:v>101.26488305322128</c:v>
                </c:pt>
                <c:pt idx="1">
                  <c:v>127.24273571428573</c:v>
                </c:pt>
                <c:pt idx="2">
                  <c:v>145.16637759103639</c:v>
                </c:pt>
                <c:pt idx="3">
                  <c:v>149.66715392156866</c:v>
                </c:pt>
                <c:pt idx="4">
                  <c:v>157.8393481792717</c:v>
                </c:pt>
                <c:pt idx="5">
                  <c:v>132.96971994397759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351-4F1C-998B-E73C91DADF02}"/>
            </c:ext>
          </c:extLst>
        </c:ser>
        <c:ser>
          <c:idx val="1"/>
          <c:order val="1"/>
          <c:tx>
            <c:v>Optimum</c:v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triangle"/>
            <c:size val="10"/>
            <c:spPr>
              <a:solidFill>
                <a:srgbClr val="FFFF00"/>
              </a:solidFill>
              <a:ln w="9525" cap="rnd">
                <a:solidFill>
                  <a:sysClr val="windowText" lastClr="00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'[On-Farm N rate trials S IL 2017.xlsx]Klein 2'!$R$38</c:f>
              <c:numCache>
                <c:formatCode>General</c:formatCode>
                <c:ptCount val="1"/>
                <c:pt idx="0">
                  <c:v>153.50000000000003</c:v>
                </c:pt>
              </c:numCache>
            </c:numRef>
          </c:xVal>
          <c:yVal>
            <c:numRef>
              <c:f>'[On-Farm N rate trials S IL 2017.xlsx]Klein 2'!$S$38</c:f>
              <c:numCache>
                <c:formatCode>General</c:formatCode>
                <c:ptCount val="1"/>
                <c:pt idx="0">
                  <c:v>152.14072500000003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351-4F1C-998B-E73C91DADF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9321984"/>
        <c:axId val="89322560"/>
      </c:scatterChart>
      <c:valAx>
        <c:axId val="89321984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N rate, lb. N/acre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89322560"/>
        <c:crosses val="autoZero"/>
        <c:crossBetween val="midCat"/>
      </c:valAx>
      <c:valAx>
        <c:axId val="89322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Yield, bu/acre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8932198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noFill/>
    <a:ln w="3175" cap="flat" cmpd="sng" algn="ctr">
      <a:noFill/>
      <a:round/>
    </a:ln>
    <a:effectLst/>
  </c:spPr>
  <c:txPr>
    <a:bodyPr/>
    <a:lstStyle/>
    <a:p>
      <a:pPr>
        <a:defRPr sz="24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51 on-farm N trials, soy-corn, 2017</a:t>
            </a:r>
          </a:p>
        </c:rich>
      </c:tx>
      <c:layout>
        <c:manualLayout>
          <c:xMode val="edge"/>
          <c:yMode val="edge"/>
          <c:x val="0.21548582995951418"/>
          <c:y val="1.5337423312883436E-2"/>
        </c:manualLayout>
      </c:layout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marker>
            <c:symbol val="none"/>
          </c:marker>
          <c:xVal>
            <c:numRef>
              <c:f>'[Summary fcns figs 2017.xlsx]Soy-Corn'!$B$6:$B$11</c:f>
              <c:numCache>
                <c:formatCode>General</c:formatCode>
                <c:ptCount val="6"/>
                <c:pt idx="0">
                  <c:v>20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</c:numCache>
            </c:numRef>
          </c:xVal>
          <c:yVal>
            <c:numRef>
              <c:f>'[Summary fcns figs 2017.xlsx]Soy-Corn'!$C$6:$C$11</c:f>
              <c:numCache>
                <c:formatCode>General</c:formatCode>
                <c:ptCount val="6"/>
                <c:pt idx="0">
                  <c:v>185.70876638655463</c:v>
                </c:pt>
                <c:pt idx="1">
                  <c:v>208.32498823529409</c:v>
                </c:pt>
                <c:pt idx="2">
                  <c:v>246.05583865546222</c:v>
                </c:pt>
                <c:pt idx="3">
                  <c:v>257.7906016806723</c:v>
                </c:pt>
                <c:pt idx="4">
                  <c:v>253.77055462184876</c:v>
                </c:pt>
                <c:pt idx="5">
                  <c:v>259.4101714285714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3C2-4043-9B39-6D745B5D5DDC}"/>
            </c:ext>
          </c:extLst>
        </c:ser>
        <c:ser>
          <c:idx val="1"/>
          <c:order val="1"/>
          <c:marker>
            <c:symbol val="none"/>
          </c:marker>
          <c:xVal>
            <c:numRef>
              <c:f>'[Summary fcns figs 2017.xlsx]Soy-Corn'!$B$13:$B$17</c:f>
              <c:numCache>
                <c:formatCode>General</c:formatCode>
                <c:ptCount val="5"/>
                <c:pt idx="0">
                  <c:v>36</c:v>
                </c:pt>
                <c:pt idx="1">
                  <c:v>86</c:v>
                </c:pt>
                <c:pt idx="2">
                  <c:v>136</c:v>
                </c:pt>
                <c:pt idx="3">
                  <c:v>186</c:v>
                </c:pt>
                <c:pt idx="4">
                  <c:v>236</c:v>
                </c:pt>
              </c:numCache>
            </c:numRef>
          </c:xVal>
          <c:yVal>
            <c:numRef>
              <c:f>'[Summary fcns figs 2017.xlsx]Soy-Corn'!$C$13:$C$17</c:f>
              <c:numCache>
                <c:formatCode>General</c:formatCode>
                <c:ptCount val="5"/>
                <c:pt idx="0">
                  <c:v>146.14736952675807</c:v>
                </c:pt>
                <c:pt idx="1">
                  <c:v>207.60907692024179</c:v>
                </c:pt>
                <c:pt idx="2">
                  <c:v>222.74004174038035</c:v>
                </c:pt>
                <c:pt idx="3">
                  <c:v>243.08039059044668</c:v>
                </c:pt>
                <c:pt idx="4">
                  <c:v>257.27252616836205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3C2-4043-9B39-6D745B5D5DDC}"/>
            </c:ext>
          </c:extLst>
        </c:ser>
        <c:ser>
          <c:idx val="2"/>
          <c:order val="2"/>
          <c:marker>
            <c:symbol val="none"/>
          </c:marker>
          <c:xVal>
            <c:numRef>
              <c:f>'[Summary fcns figs 2017.xlsx]Soy-Corn'!$B$13:$B$17</c:f>
              <c:numCache>
                <c:formatCode>General</c:formatCode>
                <c:ptCount val="5"/>
                <c:pt idx="0">
                  <c:v>36</c:v>
                </c:pt>
                <c:pt idx="1">
                  <c:v>86</c:v>
                </c:pt>
                <c:pt idx="2">
                  <c:v>136</c:v>
                </c:pt>
                <c:pt idx="3">
                  <c:v>186</c:v>
                </c:pt>
                <c:pt idx="4">
                  <c:v>236</c:v>
                </c:pt>
              </c:numCache>
            </c:numRef>
          </c:xVal>
          <c:yVal>
            <c:numRef>
              <c:f>'[Summary fcns figs 2017.xlsx]Soy-Corn'!$D$13:$D$17</c:f>
              <c:numCache>
                <c:formatCode>General</c:formatCode>
                <c:ptCount val="5"/>
                <c:pt idx="0">
                  <c:v>146.14736952675807</c:v>
                </c:pt>
                <c:pt idx="1">
                  <c:v>215.21909479581305</c:v>
                </c:pt>
                <c:pt idx="2">
                  <c:v>214.06082706766918</c:v>
                </c:pt>
                <c:pt idx="3">
                  <c:v>242.59380620669322</c:v>
                </c:pt>
                <c:pt idx="4">
                  <c:v>250.87488307164972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A3C2-4043-9B39-6D745B5D5DDC}"/>
            </c:ext>
          </c:extLst>
        </c:ser>
        <c:ser>
          <c:idx val="3"/>
          <c:order val="3"/>
          <c:marker>
            <c:symbol val="none"/>
          </c:marker>
          <c:xVal>
            <c:numRef>
              <c:f>'[Summary fcns figs 2017.xlsx]Soy-Corn'!$B$19:$B$24</c:f>
              <c:numCache>
                <c:formatCode>General</c:formatCode>
                <c:ptCount val="6"/>
                <c:pt idx="0">
                  <c:v>20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</c:numCache>
            </c:numRef>
          </c:xVal>
          <c:yVal>
            <c:numRef>
              <c:f>'[Summary fcns figs 2017.xlsx]Soy-Corn'!$C$19:$C$24</c:f>
              <c:numCache>
                <c:formatCode>General</c:formatCode>
                <c:ptCount val="6"/>
                <c:pt idx="0">
                  <c:v>184.39179831932771</c:v>
                </c:pt>
                <c:pt idx="1">
                  <c:v>213.58553949579832</c:v>
                </c:pt>
                <c:pt idx="2">
                  <c:v>251.91264537815127</c:v>
                </c:pt>
                <c:pt idx="3">
                  <c:v>260.04303193277309</c:v>
                </c:pt>
                <c:pt idx="4">
                  <c:v>265.97142184873951</c:v>
                </c:pt>
                <c:pt idx="5">
                  <c:v>263.98742857142855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A3C2-4043-9B39-6D745B5D5DDC}"/>
            </c:ext>
          </c:extLst>
        </c:ser>
        <c:ser>
          <c:idx val="4"/>
          <c:order val="4"/>
          <c:marker>
            <c:symbol val="none"/>
          </c:marker>
          <c:xVal>
            <c:numRef>
              <c:f>'[Summary fcns figs 2017.xlsx]Soy-Corn'!$B$26:$B$31</c:f>
              <c:numCache>
                <c:formatCode>General</c:formatCode>
                <c:ptCount val="6"/>
                <c:pt idx="0">
                  <c:v>36</c:v>
                </c:pt>
                <c:pt idx="1">
                  <c:v>86</c:v>
                </c:pt>
                <c:pt idx="2">
                  <c:v>136</c:v>
                </c:pt>
                <c:pt idx="3">
                  <c:v>186</c:v>
                </c:pt>
                <c:pt idx="4">
                  <c:v>236</c:v>
                </c:pt>
                <c:pt idx="5">
                  <c:v>286</c:v>
                </c:pt>
              </c:numCache>
            </c:numRef>
          </c:xVal>
          <c:yVal>
            <c:numRef>
              <c:f>'[Summary fcns figs 2017.xlsx]Soy-Corn'!$C$26:$C$31</c:f>
              <c:numCache>
                <c:formatCode>General</c:formatCode>
                <c:ptCount val="6"/>
                <c:pt idx="0">
                  <c:v>181.44000840336136</c:v>
                </c:pt>
                <c:pt idx="1">
                  <c:v>221.60184033613442</c:v>
                </c:pt>
                <c:pt idx="2">
                  <c:v>259.51398739495784</c:v>
                </c:pt>
                <c:pt idx="3">
                  <c:v>269.27584033613448</c:v>
                </c:pt>
                <c:pt idx="4">
                  <c:v>278.09714705882351</c:v>
                </c:pt>
                <c:pt idx="5">
                  <c:v>284.41405882352939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A3C2-4043-9B39-6D745B5D5DDC}"/>
            </c:ext>
          </c:extLst>
        </c:ser>
        <c:ser>
          <c:idx val="5"/>
          <c:order val="5"/>
          <c:marker>
            <c:symbol val="none"/>
          </c:marker>
          <c:xVal>
            <c:numRef>
              <c:f>'[Summary fcns figs 2017.xlsx]Soy-Corn'!$B$33:$B$38</c:f>
              <c:numCache>
                <c:formatCode>General</c:formatCode>
                <c:ptCount val="6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</c:numCache>
            </c:numRef>
          </c:xVal>
          <c:yVal>
            <c:numRef>
              <c:f>'[Summary fcns figs 2017.xlsx]Soy-Corn'!$C$33:$C$38</c:f>
              <c:numCache>
                <c:formatCode>General</c:formatCode>
                <c:ptCount val="6"/>
                <c:pt idx="0">
                  <c:v>172.07</c:v>
                </c:pt>
                <c:pt idx="1">
                  <c:v>221.46</c:v>
                </c:pt>
                <c:pt idx="2">
                  <c:v>234.3</c:v>
                </c:pt>
                <c:pt idx="3">
                  <c:v>244.03</c:v>
                </c:pt>
                <c:pt idx="4">
                  <c:v>245.63</c:v>
                </c:pt>
                <c:pt idx="5">
                  <c:v>242.92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A3C2-4043-9B39-6D745B5D5DDC}"/>
            </c:ext>
          </c:extLst>
        </c:ser>
        <c:ser>
          <c:idx val="6"/>
          <c:order val="6"/>
          <c:marker>
            <c:symbol val="none"/>
          </c:marker>
          <c:xVal>
            <c:numRef>
              <c:f>'[Summary fcns figs 2017.xlsx]Soy-Corn'!$B$40:$B$45</c:f>
              <c:numCache>
                <c:formatCode>General</c:formatCode>
                <c:ptCount val="6"/>
                <c:pt idx="0">
                  <c:v>36</c:v>
                </c:pt>
                <c:pt idx="1">
                  <c:v>86</c:v>
                </c:pt>
                <c:pt idx="2">
                  <c:v>136</c:v>
                </c:pt>
                <c:pt idx="3">
                  <c:v>186</c:v>
                </c:pt>
                <c:pt idx="4">
                  <c:v>236</c:v>
                </c:pt>
                <c:pt idx="5">
                  <c:v>286</c:v>
                </c:pt>
              </c:numCache>
            </c:numRef>
          </c:xVal>
          <c:yVal>
            <c:numRef>
              <c:f>'[Summary fcns figs 2017.xlsx]Soy-Corn'!$C$40:$C$45</c:f>
              <c:numCache>
                <c:formatCode>General</c:formatCode>
                <c:ptCount val="6"/>
                <c:pt idx="0">
                  <c:v>138.60956722689073</c:v>
                </c:pt>
                <c:pt idx="1">
                  <c:v>171.89931092436976</c:v>
                </c:pt>
                <c:pt idx="2">
                  <c:v>196.00932352941177</c:v>
                </c:pt>
                <c:pt idx="3">
                  <c:v>196.30470588235292</c:v>
                </c:pt>
                <c:pt idx="4">
                  <c:v>212.45617226890758</c:v>
                </c:pt>
                <c:pt idx="5">
                  <c:v>206.3929537815126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A3C2-4043-9B39-6D745B5D5DDC}"/>
            </c:ext>
          </c:extLst>
        </c:ser>
        <c:ser>
          <c:idx val="7"/>
          <c:order val="7"/>
          <c:marker>
            <c:symbol val="none"/>
          </c:marker>
          <c:xVal>
            <c:numRef>
              <c:f>'[Summary fcns figs 2017.xlsx]Soy-Corn'!$B$47:$B$52</c:f>
              <c:numCache>
                <c:formatCode>General</c:formatCode>
                <c:ptCount val="6"/>
                <c:pt idx="0">
                  <c:v>18</c:v>
                </c:pt>
                <c:pt idx="1">
                  <c:v>68</c:v>
                </c:pt>
                <c:pt idx="2">
                  <c:v>118</c:v>
                </c:pt>
                <c:pt idx="3">
                  <c:v>168</c:v>
                </c:pt>
                <c:pt idx="4">
                  <c:v>218</c:v>
                </c:pt>
                <c:pt idx="5">
                  <c:v>268</c:v>
                </c:pt>
              </c:numCache>
            </c:numRef>
          </c:xVal>
          <c:yVal>
            <c:numRef>
              <c:f>'[Summary fcns figs 2017.xlsx]Soy-Corn'!$C$47:$C$52</c:f>
              <c:numCache>
                <c:formatCode>General</c:formatCode>
                <c:ptCount val="6"/>
                <c:pt idx="0">
                  <c:v>165.3473722370027</c:v>
                </c:pt>
                <c:pt idx="1">
                  <c:v>217.55134879885682</c:v>
                </c:pt>
                <c:pt idx="2">
                  <c:v>239.50508877495699</c:v>
                </c:pt>
                <c:pt idx="3">
                  <c:v>242.03641241426828</c:v>
                </c:pt>
                <c:pt idx="4">
                  <c:v>240.94763272174632</c:v>
                </c:pt>
                <c:pt idx="5">
                  <c:v>247.61105963025446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A3C2-4043-9B39-6D745B5D5DDC}"/>
            </c:ext>
          </c:extLst>
        </c:ser>
        <c:ser>
          <c:idx val="8"/>
          <c:order val="8"/>
          <c:marker>
            <c:symbol val="none"/>
          </c:marker>
          <c:xVal>
            <c:numRef>
              <c:f>'[Summary fcns figs 2017.xlsx]Soy-Corn'!$B$54:$B$59</c:f>
              <c:numCache>
                <c:formatCode>General</c:formatCode>
                <c:ptCount val="6"/>
                <c:pt idx="0">
                  <c:v>8</c:v>
                </c:pt>
                <c:pt idx="1">
                  <c:v>58</c:v>
                </c:pt>
                <c:pt idx="2">
                  <c:v>108</c:v>
                </c:pt>
                <c:pt idx="3">
                  <c:v>158</c:v>
                </c:pt>
                <c:pt idx="4">
                  <c:v>208</c:v>
                </c:pt>
                <c:pt idx="5">
                  <c:v>258</c:v>
                </c:pt>
              </c:numCache>
            </c:numRef>
          </c:xVal>
          <c:yVal>
            <c:numRef>
              <c:f>'[Summary fcns figs 2017.xlsx]Soy-Corn'!$C$54:$C$59</c:f>
              <c:numCache>
                <c:formatCode>General</c:formatCode>
                <c:ptCount val="6"/>
                <c:pt idx="0">
                  <c:v>212.83799418493732</c:v>
                </c:pt>
                <c:pt idx="1">
                  <c:v>236.17717932600712</c:v>
                </c:pt>
                <c:pt idx="2">
                  <c:v>244.32212055546643</c:v>
                </c:pt>
                <c:pt idx="3">
                  <c:v>243.65093353175124</c:v>
                </c:pt>
                <c:pt idx="4">
                  <c:v>243.02418376632878</c:v>
                </c:pt>
                <c:pt idx="5">
                  <c:v>241.90710036665155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A3C2-4043-9B39-6D745B5D5DDC}"/>
            </c:ext>
          </c:extLst>
        </c:ser>
        <c:ser>
          <c:idx val="9"/>
          <c:order val="9"/>
          <c:marker>
            <c:symbol val="none"/>
          </c:marker>
          <c:xVal>
            <c:numRef>
              <c:f>'[Summary fcns figs 2017.xlsx]Soy-Corn'!$B$61:$B$65</c:f>
              <c:numCache>
                <c:formatCode>General</c:formatCode>
                <c:ptCount val="5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</c:numCache>
            </c:numRef>
          </c:xVal>
          <c:yVal>
            <c:numRef>
              <c:f>'[Summary fcns figs 2017.xlsx]Soy-Corn'!$C$61:$C$65</c:f>
              <c:numCache>
                <c:formatCode>General</c:formatCode>
                <c:ptCount val="5"/>
                <c:pt idx="0">
                  <c:v>88.066888920616776</c:v>
                </c:pt>
                <c:pt idx="1">
                  <c:v>145.73471200130538</c:v>
                </c:pt>
                <c:pt idx="2">
                  <c:v>200.58521847209755</c:v>
                </c:pt>
                <c:pt idx="3">
                  <c:v>221.96482306029208</c:v>
                </c:pt>
                <c:pt idx="4">
                  <c:v>227.35984651627641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A3C2-4043-9B39-6D745B5D5DDC}"/>
            </c:ext>
          </c:extLst>
        </c:ser>
        <c:ser>
          <c:idx val="10"/>
          <c:order val="10"/>
          <c:marker>
            <c:symbol val="none"/>
          </c:marker>
          <c:xVal>
            <c:numRef>
              <c:f>'[Summary fcns figs 2017.xlsx]Soy-Corn'!$B$68:$B$72</c:f>
              <c:numCache>
                <c:formatCode>General</c:formatCode>
                <c:ptCount val="5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</c:numCache>
            </c:numRef>
          </c:xVal>
          <c:yVal>
            <c:numRef>
              <c:f>'[Summary fcns figs 2017.xlsx]Soy-Corn'!$C$68:$C$72</c:f>
              <c:numCache>
                <c:formatCode>General</c:formatCode>
                <c:ptCount val="5"/>
                <c:pt idx="0">
                  <c:v>203.48721616306096</c:v>
                </c:pt>
                <c:pt idx="1">
                  <c:v>220.46950116216701</c:v>
                </c:pt>
                <c:pt idx="2">
                  <c:v>238.72965850169857</c:v>
                </c:pt>
                <c:pt idx="3">
                  <c:v>243.11600929733595</c:v>
                </c:pt>
                <c:pt idx="4">
                  <c:v>231.55544788128017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A3C2-4043-9B39-6D745B5D5DDC}"/>
            </c:ext>
          </c:extLst>
        </c:ser>
        <c:ser>
          <c:idx val="11"/>
          <c:order val="11"/>
          <c:marker>
            <c:symbol val="none"/>
          </c:marker>
          <c:xVal>
            <c:numRef>
              <c:f>'[Summary fcns figs 2017.xlsx]Soy-Corn'!$B$75:$B$80</c:f>
              <c:numCache>
                <c:formatCode>General</c:formatCode>
                <c:ptCount val="6"/>
                <c:pt idx="0">
                  <c:v>59</c:v>
                </c:pt>
                <c:pt idx="1">
                  <c:v>109</c:v>
                </c:pt>
                <c:pt idx="2">
                  <c:v>159</c:v>
                </c:pt>
                <c:pt idx="3">
                  <c:v>209</c:v>
                </c:pt>
                <c:pt idx="4">
                  <c:v>259</c:v>
                </c:pt>
                <c:pt idx="5">
                  <c:v>309</c:v>
                </c:pt>
              </c:numCache>
            </c:numRef>
          </c:xVal>
          <c:yVal>
            <c:numRef>
              <c:f>'[Summary fcns figs 2017.xlsx]Soy-Corn'!$C$75:$C$80</c:f>
              <c:numCache>
                <c:formatCode>General</c:formatCode>
                <c:ptCount val="6"/>
                <c:pt idx="0">
                  <c:v>100.43584663865545</c:v>
                </c:pt>
                <c:pt idx="1">
                  <c:v>154.94151680672269</c:v>
                </c:pt>
                <c:pt idx="2">
                  <c:v>188.4000504201681</c:v>
                </c:pt>
                <c:pt idx="3">
                  <c:v>228.28048109243696</c:v>
                </c:pt>
                <c:pt idx="4">
                  <c:v>229.25775945378152</c:v>
                </c:pt>
                <c:pt idx="5">
                  <c:v>241.4121586134454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A3C2-4043-9B39-6D745B5D5DDC}"/>
            </c:ext>
          </c:extLst>
        </c:ser>
        <c:ser>
          <c:idx val="12"/>
          <c:order val="12"/>
          <c:marker>
            <c:symbol val="none"/>
          </c:marker>
          <c:xVal>
            <c:numRef>
              <c:f>'[Summary fcns figs 2017.xlsx]Soy-Corn'!$B$82:$B$87</c:f>
              <c:numCache>
                <c:formatCode>General</c:formatCode>
                <c:ptCount val="6"/>
                <c:pt idx="0">
                  <c:v>17</c:v>
                </c:pt>
                <c:pt idx="1">
                  <c:v>67</c:v>
                </c:pt>
                <c:pt idx="2">
                  <c:v>117</c:v>
                </c:pt>
                <c:pt idx="3">
                  <c:v>167</c:v>
                </c:pt>
                <c:pt idx="4">
                  <c:v>217</c:v>
                </c:pt>
                <c:pt idx="5">
                  <c:v>267</c:v>
                </c:pt>
              </c:numCache>
            </c:numRef>
          </c:xVal>
          <c:yVal>
            <c:numRef>
              <c:f>'[Summary fcns figs 2017.xlsx]Soy-Corn'!$C$82:$C$87</c:f>
              <c:numCache>
                <c:formatCode>General</c:formatCode>
                <c:ptCount val="6"/>
                <c:pt idx="0">
                  <c:v>188.28715558303259</c:v>
                </c:pt>
                <c:pt idx="1">
                  <c:v>239.38321070802584</c:v>
                </c:pt>
                <c:pt idx="2">
                  <c:v>229.99045490966148</c:v>
                </c:pt>
                <c:pt idx="3">
                  <c:v>240.35218359910715</c:v>
                </c:pt>
                <c:pt idx="4">
                  <c:v>252.37549912337772</c:v>
                </c:pt>
                <c:pt idx="5">
                  <c:v>231.18085922703034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A3C2-4043-9B39-6D745B5D5DDC}"/>
            </c:ext>
          </c:extLst>
        </c:ser>
        <c:ser>
          <c:idx val="13"/>
          <c:order val="13"/>
          <c:marker>
            <c:symbol val="none"/>
          </c:marker>
          <c:xVal>
            <c:numRef>
              <c:f>'[Summary fcns figs 2017.xlsx]Soy-Corn'!$B$89:$B$93</c:f>
              <c:numCache>
                <c:formatCode>General</c:formatCode>
                <c:ptCount val="5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</c:numCache>
            </c:numRef>
          </c:xVal>
          <c:yVal>
            <c:numRef>
              <c:f>'[Summary fcns figs 2017.xlsx]Soy-Corn'!$C$89:$C$93</c:f>
              <c:numCache>
                <c:formatCode>General</c:formatCode>
                <c:ptCount val="5"/>
                <c:pt idx="0">
                  <c:v>174.24127427612731</c:v>
                </c:pt>
                <c:pt idx="1">
                  <c:v>215.92550660627327</c:v>
                </c:pt>
                <c:pt idx="2">
                  <c:v>231.70785775641184</c:v>
                </c:pt>
                <c:pt idx="3">
                  <c:v>255.52195547872964</c:v>
                </c:pt>
                <c:pt idx="4">
                  <c:v>254.71758362773903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A3C2-4043-9B39-6D745B5D5DDC}"/>
            </c:ext>
          </c:extLst>
        </c:ser>
        <c:ser>
          <c:idx val="14"/>
          <c:order val="14"/>
          <c:marker>
            <c:symbol val="none"/>
          </c:marker>
          <c:xVal>
            <c:numRef>
              <c:f>'[Summary fcns figs 2017.xlsx]Soy-Corn'!$B$89:$B$93</c:f>
              <c:numCache>
                <c:formatCode>General</c:formatCode>
                <c:ptCount val="5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</c:numCache>
            </c:numRef>
          </c:xVal>
          <c:yVal>
            <c:numRef>
              <c:f>'[Summary fcns figs 2017.xlsx]Soy-Corn'!$D$89:$D$93</c:f>
              <c:numCache>
                <c:formatCode>General</c:formatCode>
                <c:ptCount val="5"/>
                <c:pt idx="0">
                  <c:v>174.24127427612731</c:v>
                </c:pt>
                <c:pt idx="1">
                  <c:v>213.88500733269041</c:v>
                </c:pt>
                <c:pt idx="2">
                  <c:v>234.90022606864719</c:v>
                </c:pt>
                <c:pt idx="3">
                  <c:v>257.36708175874156</c:v>
                </c:pt>
                <c:pt idx="4">
                  <c:v>256.67467437387148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A3C2-4043-9B39-6D745B5D5DDC}"/>
            </c:ext>
          </c:extLst>
        </c:ser>
        <c:ser>
          <c:idx val="15"/>
          <c:order val="15"/>
          <c:marker>
            <c:symbol val="none"/>
          </c:marker>
          <c:xVal>
            <c:numRef>
              <c:f>'[Summary fcns figs 2017.xlsx]Soy-Corn'!$B$96:$B$100</c:f>
              <c:numCache>
                <c:formatCode>General</c:formatCode>
                <c:ptCount val="5"/>
                <c:pt idx="0">
                  <c:v>24</c:v>
                </c:pt>
                <c:pt idx="1">
                  <c:v>74</c:v>
                </c:pt>
                <c:pt idx="2">
                  <c:v>124</c:v>
                </c:pt>
                <c:pt idx="3">
                  <c:v>174</c:v>
                </c:pt>
                <c:pt idx="4">
                  <c:v>224</c:v>
                </c:pt>
              </c:numCache>
            </c:numRef>
          </c:xVal>
          <c:yVal>
            <c:numRef>
              <c:f>'[Summary fcns figs 2017.xlsx]Soy-Corn'!$C$96:$C$100</c:f>
              <c:numCache>
                <c:formatCode>General</c:formatCode>
                <c:ptCount val="5"/>
                <c:pt idx="0">
                  <c:v>113.06014304212299</c:v>
                </c:pt>
                <c:pt idx="1">
                  <c:v>174.94034196078391</c:v>
                </c:pt>
                <c:pt idx="2">
                  <c:v>206.01855972347562</c:v>
                </c:pt>
                <c:pt idx="3">
                  <c:v>212.39722327851905</c:v>
                </c:pt>
                <c:pt idx="4">
                  <c:v>234.05792388559473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A3C2-4043-9B39-6D745B5D5DDC}"/>
            </c:ext>
          </c:extLst>
        </c:ser>
        <c:ser>
          <c:idx val="16"/>
          <c:order val="16"/>
          <c:marker>
            <c:symbol val="none"/>
          </c:marker>
          <c:xVal>
            <c:numRef>
              <c:f>'[Summary fcns figs 2017.xlsx]Soy-Corn'!$B$102:$B$107</c:f>
              <c:numCache>
                <c:formatCode>General</c:formatCode>
                <c:ptCount val="6"/>
                <c:pt idx="0">
                  <c:v>45</c:v>
                </c:pt>
                <c:pt idx="1">
                  <c:v>95</c:v>
                </c:pt>
                <c:pt idx="2">
                  <c:v>145</c:v>
                </c:pt>
                <c:pt idx="3">
                  <c:v>195</c:v>
                </c:pt>
                <c:pt idx="4">
                  <c:v>245</c:v>
                </c:pt>
                <c:pt idx="5">
                  <c:v>295</c:v>
                </c:pt>
              </c:numCache>
            </c:numRef>
          </c:xVal>
          <c:yVal>
            <c:numRef>
              <c:f>'[Summary fcns figs 2017.xlsx]Soy-Corn'!$C$102:$C$107</c:f>
              <c:numCache>
                <c:formatCode>General</c:formatCode>
                <c:ptCount val="6"/>
                <c:pt idx="0">
                  <c:v>160.15210543907713</c:v>
                </c:pt>
                <c:pt idx="1">
                  <c:v>215.73561580940046</c:v>
                </c:pt>
                <c:pt idx="2">
                  <c:v>235.0956643584914</c:v>
                </c:pt>
                <c:pt idx="3">
                  <c:v>258.11180120238816</c:v>
                </c:pt>
                <c:pt idx="4">
                  <c:v>244.66940721131422</c:v>
                </c:pt>
                <c:pt idx="5">
                  <c:v>249.93381717302319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A3C2-4043-9B39-6D745B5D5DDC}"/>
            </c:ext>
          </c:extLst>
        </c:ser>
        <c:ser>
          <c:idx val="17"/>
          <c:order val="17"/>
          <c:marker>
            <c:symbol val="none"/>
          </c:marker>
          <c:xVal>
            <c:numRef>
              <c:f>'[Summary fcns figs 2017.xlsx]Soy-Corn'!$B$102:$B$107</c:f>
              <c:numCache>
                <c:formatCode>General</c:formatCode>
                <c:ptCount val="6"/>
                <c:pt idx="0">
                  <c:v>45</c:v>
                </c:pt>
                <c:pt idx="1">
                  <c:v>95</c:v>
                </c:pt>
                <c:pt idx="2">
                  <c:v>145</c:v>
                </c:pt>
                <c:pt idx="3">
                  <c:v>195</c:v>
                </c:pt>
                <c:pt idx="4">
                  <c:v>245</c:v>
                </c:pt>
                <c:pt idx="5">
                  <c:v>295</c:v>
                </c:pt>
              </c:numCache>
            </c:numRef>
          </c:xVal>
          <c:yVal>
            <c:numRef>
              <c:f>'[Summary fcns figs 2017.xlsx]Soy-Corn'!$C$102:$C$107</c:f>
              <c:numCache>
                <c:formatCode>General</c:formatCode>
                <c:ptCount val="6"/>
                <c:pt idx="0">
                  <c:v>160.15210543907713</c:v>
                </c:pt>
                <c:pt idx="1">
                  <c:v>215.73561580940046</c:v>
                </c:pt>
                <c:pt idx="2">
                  <c:v>235.0956643584914</c:v>
                </c:pt>
                <c:pt idx="3">
                  <c:v>258.11180120238816</c:v>
                </c:pt>
                <c:pt idx="4">
                  <c:v>244.66940721131422</c:v>
                </c:pt>
                <c:pt idx="5">
                  <c:v>249.93381717302319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1-A3C2-4043-9B39-6D745B5D5DDC}"/>
            </c:ext>
          </c:extLst>
        </c:ser>
        <c:ser>
          <c:idx val="18"/>
          <c:order val="18"/>
          <c:marker>
            <c:symbol val="none"/>
          </c:marker>
          <c:xVal>
            <c:numRef>
              <c:f>'[Summary fcns figs 2017.xlsx]Soy-Corn'!$B$102:$B$107</c:f>
              <c:numCache>
                <c:formatCode>General</c:formatCode>
                <c:ptCount val="6"/>
                <c:pt idx="0">
                  <c:v>45</c:v>
                </c:pt>
                <c:pt idx="1">
                  <c:v>95</c:v>
                </c:pt>
                <c:pt idx="2">
                  <c:v>145</c:v>
                </c:pt>
                <c:pt idx="3">
                  <c:v>195</c:v>
                </c:pt>
                <c:pt idx="4">
                  <c:v>245</c:v>
                </c:pt>
                <c:pt idx="5">
                  <c:v>295</c:v>
                </c:pt>
              </c:numCache>
            </c:numRef>
          </c:xVal>
          <c:yVal>
            <c:numRef>
              <c:f>'[Summary fcns figs 2017.xlsx]Soy-Corn'!$D$102:$D$107</c:f>
              <c:numCache>
                <c:formatCode>General</c:formatCode>
                <c:ptCount val="6"/>
                <c:pt idx="0">
                  <c:v>160.15210543907713</c:v>
                </c:pt>
                <c:pt idx="1">
                  <c:v>218.22654343013696</c:v>
                </c:pt>
                <c:pt idx="2">
                  <c:v>249.0095960013216</c:v>
                </c:pt>
                <c:pt idx="3">
                  <c:v>253.10822469495301</c:v>
                </c:pt>
                <c:pt idx="4">
                  <c:v>250.44637263357777</c:v>
                </c:pt>
                <c:pt idx="5">
                  <c:v>253.38830644274938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2-A3C2-4043-9B39-6D745B5D5DDC}"/>
            </c:ext>
          </c:extLst>
        </c:ser>
        <c:ser>
          <c:idx val="19"/>
          <c:order val="19"/>
          <c:marker>
            <c:symbol val="none"/>
          </c:marker>
          <c:xVal>
            <c:numRef>
              <c:f>'[Summary fcns figs 2017.xlsx]Soy-Corn'!$B$109:$B$113</c:f>
              <c:numCache>
                <c:formatCode>General</c:formatCode>
                <c:ptCount val="5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</c:numCache>
            </c:numRef>
          </c:xVal>
          <c:yVal>
            <c:numRef>
              <c:f>'[Summary fcns figs 2017.xlsx]Soy-Corn'!$C$109:$C$113</c:f>
              <c:numCache>
                <c:formatCode>General</c:formatCode>
                <c:ptCount val="5"/>
                <c:pt idx="0">
                  <c:v>145.72507631396991</c:v>
                </c:pt>
                <c:pt idx="1">
                  <c:v>177.07512259924081</c:v>
                </c:pt>
                <c:pt idx="2">
                  <c:v>218.83608991834376</c:v>
                </c:pt>
                <c:pt idx="3">
                  <c:v>250.85402204197945</c:v>
                </c:pt>
                <c:pt idx="4">
                  <c:v>257.20011802689123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3-A3C2-4043-9B39-6D745B5D5DDC}"/>
            </c:ext>
          </c:extLst>
        </c:ser>
        <c:ser>
          <c:idx val="20"/>
          <c:order val="20"/>
          <c:marker>
            <c:symbol val="none"/>
          </c:marker>
          <c:xVal>
            <c:numRef>
              <c:f>'[Summary fcns figs 2017.xlsx]Soy-Corn'!$B$109:$B$113</c:f>
              <c:numCache>
                <c:formatCode>General</c:formatCode>
                <c:ptCount val="5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</c:numCache>
            </c:numRef>
          </c:xVal>
          <c:yVal>
            <c:numRef>
              <c:f>'[Summary fcns figs 2017.xlsx]Soy-Corn'!$D$109:$D$113</c:f>
              <c:numCache>
                <c:formatCode>General</c:formatCode>
                <c:ptCount val="5"/>
                <c:pt idx="0">
                  <c:v>145.72507631396991</c:v>
                </c:pt>
                <c:pt idx="1">
                  <c:v>188.51984787082725</c:v>
                </c:pt>
                <c:pt idx="2">
                  <c:v>237.15099573743387</c:v>
                </c:pt>
                <c:pt idx="3">
                  <c:v>239.00143562436583</c:v>
                </c:pt>
                <c:pt idx="4">
                  <c:v>255.59900183958271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4-A3C2-4043-9B39-6D745B5D5DDC}"/>
            </c:ext>
          </c:extLst>
        </c:ser>
        <c:ser>
          <c:idx val="21"/>
          <c:order val="21"/>
          <c:marker>
            <c:symbol val="none"/>
          </c:marker>
          <c:xVal>
            <c:numRef>
              <c:f>'[Summary fcns figs 2017.xlsx]Soy-Corn'!$B$134:$B$138</c:f>
              <c:numCache>
                <c:formatCode>General</c:formatCode>
                <c:ptCount val="5"/>
                <c:pt idx="0">
                  <c:v>285</c:v>
                </c:pt>
                <c:pt idx="2">
                  <c:v>32</c:v>
                </c:pt>
                <c:pt idx="3">
                  <c:v>82</c:v>
                </c:pt>
                <c:pt idx="4">
                  <c:v>132</c:v>
                </c:pt>
              </c:numCache>
            </c:numRef>
          </c:xVal>
          <c:yVal>
            <c:numRef>
              <c:f>'[Summary fcns figs 2017.xlsx]Soy-Corn'!$B$115:$B$120</c:f>
              <c:numCache>
                <c:formatCode>General</c:formatCode>
                <c:ptCount val="6"/>
                <c:pt idx="0">
                  <c:v>18</c:v>
                </c:pt>
                <c:pt idx="1">
                  <c:v>68</c:v>
                </c:pt>
                <c:pt idx="2">
                  <c:v>118</c:v>
                </c:pt>
                <c:pt idx="3">
                  <c:v>168</c:v>
                </c:pt>
                <c:pt idx="4">
                  <c:v>218</c:v>
                </c:pt>
                <c:pt idx="5">
                  <c:v>268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5-A3C2-4043-9B39-6D745B5D5DDC}"/>
            </c:ext>
          </c:extLst>
        </c:ser>
        <c:ser>
          <c:idx val="22"/>
          <c:order val="22"/>
          <c:marker>
            <c:symbol val="none"/>
          </c:marker>
          <c:xVal>
            <c:numRef>
              <c:f>'[Summary fcns figs 2017.xlsx]Soy-Corn'!$B$122:$B$127</c:f>
              <c:numCache>
                <c:formatCode>General</c:formatCode>
                <c:ptCount val="6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</c:numCache>
            </c:numRef>
          </c:xVal>
          <c:yVal>
            <c:numRef>
              <c:f>'[Summary fcns figs 2017.xlsx]Soy-Corn'!$C$122:$C$127</c:f>
              <c:numCache>
                <c:formatCode>General</c:formatCode>
                <c:ptCount val="6"/>
                <c:pt idx="0">
                  <c:v>103.15199159663865</c:v>
                </c:pt>
                <c:pt idx="1">
                  <c:v>140.27204621848739</c:v>
                </c:pt>
                <c:pt idx="2">
                  <c:v>195.40178151260503</c:v>
                </c:pt>
                <c:pt idx="3">
                  <c:v>209.99092436974789</c:v>
                </c:pt>
                <c:pt idx="4">
                  <c:v>226.77077731092436</c:v>
                </c:pt>
                <c:pt idx="5">
                  <c:v>220.49657142857143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6-A3C2-4043-9B39-6D745B5D5DDC}"/>
            </c:ext>
          </c:extLst>
        </c:ser>
        <c:ser>
          <c:idx val="23"/>
          <c:order val="23"/>
          <c:marker>
            <c:symbol val="none"/>
          </c:marker>
          <c:xVal>
            <c:numRef>
              <c:f>'[Summary fcns figs 2017.xlsx]Soy-Corn'!$B$129:$B$134</c:f>
              <c:numCache>
                <c:formatCode>General</c:formatCode>
                <c:ptCount val="6"/>
                <c:pt idx="0">
                  <c:v>35</c:v>
                </c:pt>
                <c:pt idx="1">
                  <c:v>85</c:v>
                </c:pt>
                <c:pt idx="2">
                  <c:v>135</c:v>
                </c:pt>
                <c:pt idx="3">
                  <c:v>185</c:v>
                </c:pt>
                <c:pt idx="4">
                  <c:v>235</c:v>
                </c:pt>
                <c:pt idx="5">
                  <c:v>285</c:v>
                </c:pt>
              </c:numCache>
            </c:numRef>
          </c:xVal>
          <c:yVal>
            <c:numRef>
              <c:f>'[Summary fcns figs 2017.xlsx]Soy-Corn'!$C$129:$C$134</c:f>
              <c:numCache>
                <c:formatCode>General</c:formatCode>
                <c:ptCount val="6"/>
                <c:pt idx="0">
                  <c:v>119.25197905457513</c:v>
                </c:pt>
                <c:pt idx="1">
                  <c:v>155.01821938037355</c:v>
                </c:pt>
                <c:pt idx="2">
                  <c:v>180.47479308404408</c:v>
                </c:pt>
                <c:pt idx="3">
                  <c:v>194.71646524883636</c:v>
                </c:pt>
                <c:pt idx="4">
                  <c:v>186.33441264878584</c:v>
                </c:pt>
                <c:pt idx="5">
                  <c:v>197.24472264323001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7-A3C2-4043-9B39-6D745B5D5DDC}"/>
            </c:ext>
          </c:extLst>
        </c:ser>
        <c:ser>
          <c:idx val="24"/>
          <c:order val="24"/>
          <c:marker>
            <c:symbol val="none"/>
          </c:marker>
          <c:xVal>
            <c:numRef>
              <c:f>'[Summary fcns figs 2017.xlsx]Soy-Corn'!$B$136:$B$140</c:f>
              <c:numCache>
                <c:formatCode>General</c:formatCode>
                <c:ptCount val="5"/>
                <c:pt idx="0">
                  <c:v>32</c:v>
                </c:pt>
                <c:pt idx="1">
                  <c:v>82</c:v>
                </c:pt>
                <c:pt idx="2">
                  <c:v>132</c:v>
                </c:pt>
                <c:pt idx="3">
                  <c:v>182</c:v>
                </c:pt>
                <c:pt idx="4">
                  <c:v>232</c:v>
                </c:pt>
              </c:numCache>
            </c:numRef>
          </c:xVal>
          <c:yVal>
            <c:numRef>
              <c:f>'[Summary fcns figs 2017.xlsx]Soy-Corn'!$C$136:$C$140</c:f>
              <c:numCache>
                <c:formatCode>General</c:formatCode>
                <c:ptCount val="5"/>
                <c:pt idx="0">
                  <c:v>214.23778711484593</c:v>
                </c:pt>
                <c:pt idx="1">
                  <c:v>235.72223529411767</c:v>
                </c:pt>
                <c:pt idx="2">
                  <c:v>248.80311484593838</c:v>
                </c:pt>
                <c:pt idx="3">
                  <c:v>263.57053781512604</c:v>
                </c:pt>
                <c:pt idx="4">
                  <c:v>247.10233613445379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8-A3C2-4043-9B39-6D745B5D5DDC}"/>
            </c:ext>
          </c:extLst>
        </c:ser>
        <c:ser>
          <c:idx val="26"/>
          <c:order val="25"/>
          <c:spPr>
            <a:ln w="47625"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'[Summary fcns figs 2017.xlsx]Soy-Corn'!$B$142:$B$147</c:f>
              <c:numCache>
                <c:formatCode>General</c:formatCode>
                <c:ptCount val="6"/>
                <c:pt idx="0">
                  <c:v>20</c:v>
                </c:pt>
                <c:pt idx="1">
                  <c:v>70</c:v>
                </c:pt>
                <c:pt idx="2">
                  <c:v>120</c:v>
                </c:pt>
                <c:pt idx="3">
                  <c:v>170</c:v>
                </c:pt>
                <c:pt idx="4">
                  <c:v>220</c:v>
                </c:pt>
                <c:pt idx="5">
                  <c:v>270</c:v>
                </c:pt>
              </c:numCache>
            </c:numRef>
          </c:xVal>
          <c:yVal>
            <c:numRef>
              <c:f>'[Summary fcns figs 2017.xlsx]Soy-Corn'!$C$142:$C$147</c:f>
              <c:numCache>
                <c:formatCode>General</c:formatCode>
                <c:ptCount val="6"/>
                <c:pt idx="0">
                  <c:v>220.43027563025211</c:v>
                </c:pt>
                <c:pt idx="1">
                  <c:v>267.73442913165269</c:v>
                </c:pt>
                <c:pt idx="2">
                  <c:v>275.11637815126051</c:v>
                </c:pt>
                <c:pt idx="3">
                  <c:v>285.37589019607844</c:v>
                </c:pt>
                <c:pt idx="4">
                  <c:v>277.37809523809523</c:v>
                </c:pt>
                <c:pt idx="5">
                  <c:v>277.10098151260507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9-A3C2-4043-9B39-6D745B5D5DDC}"/>
            </c:ext>
          </c:extLst>
        </c:ser>
        <c:ser>
          <c:idx val="25"/>
          <c:order val="26"/>
          <c:marker>
            <c:symbol val="none"/>
          </c:marker>
          <c:xVal>
            <c:numRef>
              <c:f>'[Summary fcns figs 2017.xlsx]Soy-Corn'!$B$149:$B$154</c:f>
              <c:numCache>
                <c:formatCode>General</c:formatCode>
                <c:ptCount val="6"/>
                <c:pt idx="0">
                  <c:v>10</c:v>
                </c:pt>
                <c:pt idx="1">
                  <c:v>60</c:v>
                </c:pt>
                <c:pt idx="2">
                  <c:v>110</c:v>
                </c:pt>
                <c:pt idx="3">
                  <c:v>160</c:v>
                </c:pt>
                <c:pt idx="4">
                  <c:v>210</c:v>
                </c:pt>
                <c:pt idx="5">
                  <c:v>260</c:v>
                </c:pt>
              </c:numCache>
            </c:numRef>
          </c:xVal>
          <c:yVal>
            <c:numRef>
              <c:f>'[Summary fcns figs 2017.xlsx]Soy-Corn'!$C$149:$C$154</c:f>
              <c:numCache>
                <c:formatCode>General</c:formatCode>
                <c:ptCount val="6"/>
                <c:pt idx="0">
                  <c:v>145.76099840231737</c:v>
                </c:pt>
                <c:pt idx="1">
                  <c:v>230.44754772145839</c:v>
                </c:pt>
                <c:pt idx="2">
                  <c:v>257.54586642814598</c:v>
                </c:pt>
                <c:pt idx="3">
                  <c:v>271.55209102032359</c:v>
                </c:pt>
                <c:pt idx="4">
                  <c:v>280.53374950974154</c:v>
                </c:pt>
                <c:pt idx="5">
                  <c:v>271.91548603932728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A-A3C2-4043-9B39-6D745B5D5DDC}"/>
            </c:ext>
          </c:extLst>
        </c:ser>
        <c:ser>
          <c:idx val="28"/>
          <c:order val="27"/>
          <c:marker>
            <c:symbol val="none"/>
          </c:marker>
          <c:xVal>
            <c:numRef>
              <c:f>'[Summary fcns figs 2017.xlsx]Soy-Corn'!$B$156:$B$160</c:f>
              <c:numCache>
                <c:formatCode>General</c:formatCode>
                <c:ptCount val="5"/>
                <c:pt idx="0">
                  <c:v>5</c:v>
                </c:pt>
                <c:pt idx="1">
                  <c:v>55</c:v>
                </c:pt>
                <c:pt idx="2">
                  <c:v>105</c:v>
                </c:pt>
                <c:pt idx="3">
                  <c:v>155</c:v>
                </c:pt>
                <c:pt idx="4">
                  <c:v>205</c:v>
                </c:pt>
              </c:numCache>
            </c:numRef>
          </c:xVal>
          <c:yVal>
            <c:numRef>
              <c:f>'[Summary fcns figs 2017.xlsx]Soy-Corn'!$C$156:$C$161</c:f>
              <c:numCache>
                <c:formatCode>General</c:formatCode>
                <c:ptCount val="6"/>
                <c:pt idx="0">
                  <c:v>90.531186192857149</c:v>
                </c:pt>
                <c:pt idx="1">
                  <c:v>143.31847948739494</c:v>
                </c:pt>
                <c:pt idx="2">
                  <c:v>191.8120605315126</c:v>
                </c:pt>
                <c:pt idx="3">
                  <c:v>198.09275897899158</c:v>
                </c:pt>
                <c:pt idx="4">
                  <c:v>217.06566320168065</c:v>
                </c:pt>
                <c:pt idx="5">
                  <c:v>227.23035107142857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B-A3C2-4043-9B39-6D745B5D5DDC}"/>
            </c:ext>
          </c:extLst>
        </c:ser>
        <c:ser>
          <c:idx val="29"/>
          <c:order val="28"/>
          <c:marker>
            <c:symbol val="none"/>
          </c:marker>
          <c:xVal>
            <c:numRef>
              <c:f>'[Summary fcns figs 2017.xlsx]Soy-Corn'!$B$163:$B$168</c:f>
              <c:numCache>
                <c:formatCode>General</c:formatCode>
                <c:ptCount val="6"/>
                <c:pt idx="0">
                  <c:v>30</c:v>
                </c:pt>
                <c:pt idx="1">
                  <c:v>80</c:v>
                </c:pt>
                <c:pt idx="2">
                  <c:v>130</c:v>
                </c:pt>
                <c:pt idx="3">
                  <c:v>180</c:v>
                </c:pt>
                <c:pt idx="4">
                  <c:v>230</c:v>
                </c:pt>
                <c:pt idx="5">
                  <c:v>280</c:v>
                </c:pt>
              </c:numCache>
            </c:numRef>
          </c:xVal>
          <c:yVal>
            <c:numRef>
              <c:f>'[Summary fcns figs 2017.xlsx]Soy-Corn'!$C$163:$C$168</c:f>
              <c:numCache>
                <c:formatCode>General</c:formatCode>
                <c:ptCount val="6"/>
                <c:pt idx="0">
                  <c:v>174.45452675759253</c:v>
                </c:pt>
                <c:pt idx="1">
                  <c:v>226.79905873885363</c:v>
                </c:pt>
                <c:pt idx="2">
                  <c:v>233.39787927509997</c:v>
                </c:pt>
                <c:pt idx="3">
                  <c:v>240.36904482756435</c:v>
                </c:pt>
                <c:pt idx="4">
                  <c:v>237.78886822215131</c:v>
                </c:pt>
                <c:pt idx="5">
                  <c:v>245.1287584228829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C-A3C2-4043-9B39-6D745B5D5DDC}"/>
            </c:ext>
          </c:extLst>
        </c:ser>
        <c:ser>
          <c:idx val="30"/>
          <c:order val="29"/>
          <c:marker>
            <c:symbol val="none"/>
          </c:marker>
          <c:xVal>
            <c:numRef>
              <c:f>'[Summary fcns figs 2017.xlsx]Soy-Corn'!$B$170:$B$175</c:f>
              <c:numCache>
                <c:formatCode>General</c:formatCode>
                <c:ptCount val="6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</c:numCache>
            </c:numRef>
          </c:xVal>
          <c:yVal>
            <c:numRef>
              <c:f>'[Summary fcns figs 2017.xlsx]Soy-Corn'!$C$170:$C$175</c:f>
              <c:numCache>
                <c:formatCode>General</c:formatCode>
                <c:ptCount val="6"/>
                <c:pt idx="0">
                  <c:v>136.80402352941175</c:v>
                </c:pt>
                <c:pt idx="1">
                  <c:v>213.18593445378153</c:v>
                </c:pt>
                <c:pt idx="2">
                  <c:v>263.49041344537818</c:v>
                </c:pt>
                <c:pt idx="3">
                  <c:v>251.36438319327735</c:v>
                </c:pt>
                <c:pt idx="4">
                  <c:v>268.99764201680671</c:v>
                </c:pt>
                <c:pt idx="5">
                  <c:v>280.316531092437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D-A3C2-4043-9B39-6D745B5D5DDC}"/>
            </c:ext>
          </c:extLst>
        </c:ser>
        <c:ser>
          <c:idx val="31"/>
          <c:order val="30"/>
          <c:marker>
            <c:symbol val="none"/>
          </c:marker>
          <c:xVal>
            <c:numRef>
              <c:f>'[Summary fcns figs 2017.xlsx]Soy-Corn'!$B$177:$B$181</c:f>
              <c:numCache>
                <c:formatCode>General</c:formatCode>
                <c:ptCount val="5"/>
                <c:pt idx="0">
                  <c:v>30</c:v>
                </c:pt>
                <c:pt idx="1">
                  <c:v>80</c:v>
                </c:pt>
                <c:pt idx="2">
                  <c:v>130</c:v>
                </c:pt>
                <c:pt idx="3">
                  <c:v>180</c:v>
                </c:pt>
                <c:pt idx="4">
                  <c:v>230</c:v>
                </c:pt>
              </c:numCache>
            </c:numRef>
          </c:xVal>
          <c:yVal>
            <c:numRef>
              <c:f>'[Summary fcns figs 2017.xlsx]Soy-Corn'!$C$177:$C$181</c:f>
              <c:numCache>
                <c:formatCode>General</c:formatCode>
                <c:ptCount val="5"/>
                <c:pt idx="0">
                  <c:v>158.21681146218123</c:v>
                </c:pt>
                <c:pt idx="1">
                  <c:v>182.57651839006522</c:v>
                </c:pt>
                <c:pt idx="2">
                  <c:v>193.11227907984758</c:v>
                </c:pt>
                <c:pt idx="3">
                  <c:v>197.3792962127674</c:v>
                </c:pt>
                <c:pt idx="4">
                  <c:v>208.28962491775965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E-A3C2-4043-9B39-6D745B5D5DDC}"/>
            </c:ext>
          </c:extLst>
        </c:ser>
        <c:ser>
          <c:idx val="32"/>
          <c:order val="31"/>
          <c:marker>
            <c:symbol val="none"/>
          </c:marker>
          <c:xVal>
            <c:numRef>
              <c:f>'[Summary fcns figs 2017.xlsx]Soy-Corn'!$B$177:$B$181</c:f>
              <c:numCache>
                <c:formatCode>General</c:formatCode>
                <c:ptCount val="5"/>
                <c:pt idx="0">
                  <c:v>30</c:v>
                </c:pt>
                <c:pt idx="1">
                  <c:v>80</c:v>
                </c:pt>
                <c:pt idx="2">
                  <c:v>130</c:v>
                </c:pt>
                <c:pt idx="3">
                  <c:v>180</c:v>
                </c:pt>
                <c:pt idx="4">
                  <c:v>230</c:v>
                </c:pt>
              </c:numCache>
            </c:numRef>
          </c:xVal>
          <c:yVal>
            <c:numRef>
              <c:f>'[Summary fcns figs 2017.xlsx]Soy-Corn'!$D$177:$D$181</c:f>
              <c:numCache>
                <c:formatCode>General</c:formatCode>
                <c:ptCount val="5"/>
                <c:pt idx="0">
                  <c:v>158.21681146218123</c:v>
                </c:pt>
                <c:pt idx="1">
                  <c:v>181.29562946695577</c:v>
                </c:pt>
                <c:pt idx="2">
                  <c:v>199.71088962674898</c:v>
                </c:pt>
                <c:pt idx="3">
                  <c:v>197.50471793989684</c:v>
                </c:pt>
                <c:pt idx="4">
                  <c:v>208.24926864355999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F-A3C2-4043-9B39-6D745B5D5DDC}"/>
            </c:ext>
          </c:extLst>
        </c:ser>
        <c:ser>
          <c:idx val="33"/>
          <c:order val="32"/>
          <c:marker>
            <c:symbol val="none"/>
          </c:marker>
          <c:xVal>
            <c:numRef>
              <c:f>'[Summary fcns figs 2017.xlsx]Soy-Corn'!$B$190:$B$195</c:f>
              <c:numCache>
                <c:formatCode>General</c:formatCode>
                <c:ptCount val="6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</c:numCache>
            </c:numRef>
          </c:xVal>
          <c:yVal>
            <c:numRef>
              <c:f>'[Summary fcns figs 2017.xlsx]Soy-Corn'!$C$190:$C$195</c:f>
              <c:numCache>
                <c:formatCode>General</c:formatCode>
                <c:ptCount val="6"/>
                <c:pt idx="0">
                  <c:v>199.39</c:v>
                </c:pt>
                <c:pt idx="1">
                  <c:v>229.21</c:v>
                </c:pt>
                <c:pt idx="2">
                  <c:v>249.62</c:v>
                </c:pt>
                <c:pt idx="3">
                  <c:v>253.18</c:v>
                </c:pt>
                <c:pt idx="4">
                  <c:v>253.16</c:v>
                </c:pt>
                <c:pt idx="5">
                  <c:v>257.02999999999997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0-A3C2-4043-9B39-6D745B5D5DDC}"/>
            </c:ext>
          </c:extLst>
        </c:ser>
        <c:ser>
          <c:idx val="34"/>
          <c:order val="33"/>
          <c:marker>
            <c:symbol val="none"/>
          </c:marker>
          <c:xVal>
            <c:numRef>
              <c:f>'[Summary fcns figs 2017.xlsx]Soy-Corn'!$B$197:$B$202</c:f>
              <c:numCache>
                <c:formatCode>General</c:formatCode>
                <c:ptCount val="6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</c:numCache>
            </c:numRef>
          </c:xVal>
          <c:yVal>
            <c:numRef>
              <c:f>'[Summary fcns figs 2017.xlsx]Soy-Corn'!$C$197:$C$202</c:f>
              <c:numCache>
                <c:formatCode>General</c:formatCode>
                <c:ptCount val="6"/>
                <c:pt idx="0">
                  <c:v>164.8</c:v>
                </c:pt>
                <c:pt idx="1">
                  <c:v>204.81</c:v>
                </c:pt>
                <c:pt idx="2">
                  <c:v>207.89</c:v>
                </c:pt>
                <c:pt idx="3">
                  <c:v>223.19</c:v>
                </c:pt>
                <c:pt idx="4">
                  <c:v>225.39</c:v>
                </c:pt>
                <c:pt idx="5">
                  <c:v>214.41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1-A3C2-4043-9B39-6D745B5D5DDC}"/>
            </c:ext>
          </c:extLst>
        </c:ser>
        <c:ser>
          <c:idx val="35"/>
          <c:order val="34"/>
          <c:marker>
            <c:symbol val="none"/>
          </c:marker>
          <c:xVal>
            <c:numRef>
              <c:f>'[Summary fcns figs 2017.xlsx]Soy-Corn'!$B$204:$B$209</c:f>
              <c:numCache>
                <c:formatCode>General</c:formatCode>
                <c:ptCount val="6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</c:numCache>
            </c:numRef>
          </c:xVal>
          <c:yVal>
            <c:numRef>
              <c:f>'[Summary fcns figs 2017.xlsx]Soy-Corn'!$C$204:$C$209</c:f>
              <c:numCache>
                <c:formatCode>General</c:formatCode>
                <c:ptCount val="6"/>
                <c:pt idx="0">
                  <c:v>146.63</c:v>
                </c:pt>
                <c:pt idx="1">
                  <c:v>187.69</c:v>
                </c:pt>
                <c:pt idx="2">
                  <c:v>199.73</c:v>
                </c:pt>
                <c:pt idx="3">
                  <c:v>206.09</c:v>
                </c:pt>
                <c:pt idx="4">
                  <c:v>213.78</c:v>
                </c:pt>
                <c:pt idx="5">
                  <c:v>220.23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2-A3C2-4043-9B39-6D745B5D5DDC}"/>
            </c:ext>
          </c:extLst>
        </c:ser>
        <c:ser>
          <c:idx val="27"/>
          <c:order val="35"/>
          <c:marker>
            <c:symbol val="none"/>
          </c:marker>
          <c:xVal>
            <c:numRef>
              <c:f>'[Summary fcns figs 2017.xlsx]Soy-Corn'!$B$212:$B$217</c:f>
              <c:numCache>
                <c:formatCode>General</c:formatCode>
                <c:ptCount val="6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</c:numCache>
            </c:numRef>
          </c:xVal>
          <c:yVal>
            <c:numRef>
              <c:f>'[Summary fcns figs 2017.xlsx]Soy-Corn'!$C$212:$C$217</c:f>
              <c:numCache>
                <c:formatCode>General</c:formatCode>
                <c:ptCount val="6"/>
                <c:pt idx="0">
                  <c:v>173.73</c:v>
                </c:pt>
                <c:pt idx="1">
                  <c:v>211.3</c:v>
                </c:pt>
                <c:pt idx="2">
                  <c:v>253.41</c:v>
                </c:pt>
                <c:pt idx="3">
                  <c:v>266.17</c:v>
                </c:pt>
                <c:pt idx="4">
                  <c:v>262.37</c:v>
                </c:pt>
                <c:pt idx="5">
                  <c:v>260.14999999999998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3-A3C2-4043-9B39-6D745B5D5DDC}"/>
            </c:ext>
          </c:extLst>
        </c:ser>
        <c:ser>
          <c:idx val="36"/>
          <c:order val="36"/>
          <c:marker>
            <c:symbol val="none"/>
          </c:marker>
          <c:xVal>
            <c:numRef>
              <c:f>'[Summary fcns figs 2017.xlsx]Soy-Corn'!$B$212:$B$217</c:f>
              <c:numCache>
                <c:formatCode>General</c:formatCode>
                <c:ptCount val="6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</c:numCache>
            </c:numRef>
          </c:xVal>
          <c:yVal>
            <c:numRef>
              <c:f>'[Summary fcns figs 2017.xlsx]Soy-Corn'!$C$212:$C$217</c:f>
              <c:numCache>
                <c:formatCode>General</c:formatCode>
                <c:ptCount val="6"/>
                <c:pt idx="0">
                  <c:v>173.73</c:v>
                </c:pt>
                <c:pt idx="1">
                  <c:v>211.3</c:v>
                </c:pt>
                <c:pt idx="2">
                  <c:v>253.41</c:v>
                </c:pt>
                <c:pt idx="3">
                  <c:v>266.17</c:v>
                </c:pt>
                <c:pt idx="4">
                  <c:v>262.37</c:v>
                </c:pt>
                <c:pt idx="5">
                  <c:v>260.14999999999998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4-A3C2-4043-9B39-6D745B5D5DDC}"/>
            </c:ext>
          </c:extLst>
        </c:ser>
        <c:ser>
          <c:idx val="37"/>
          <c:order val="37"/>
          <c:marker>
            <c:symbol val="none"/>
          </c:marker>
          <c:xVal>
            <c:numRef>
              <c:f>'[Summary fcns figs 2017.xlsx]Soy-Corn'!$B$220:$B$225</c:f>
              <c:numCache>
                <c:formatCode>General</c:formatCode>
                <c:ptCount val="6"/>
                <c:pt idx="0">
                  <c:v>40</c:v>
                </c:pt>
                <c:pt idx="1">
                  <c:v>90</c:v>
                </c:pt>
                <c:pt idx="2">
                  <c:v>140</c:v>
                </c:pt>
                <c:pt idx="3">
                  <c:v>190</c:v>
                </c:pt>
                <c:pt idx="4">
                  <c:v>240</c:v>
                </c:pt>
                <c:pt idx="5">
                  <c:v>290</c:v>
                </c:pt>
              </c:numCache>
            </c:numRef>
          </c:xVal>
          <c:yVal>
            <c:numRef>
              <c:f>'[Summary fcns figs 2017.xlsx]Soy-Corn'!$C$220:$C$225</c:f>
              <c:numCache>
                <c:formatCode>General</c:formatCode>
                <c:ptCount val="6"/>
                <c:pt idx="0">
                  <c:v>97.733333333333334</c:v>
                </c:pt>
                <c:pt idx="1">
                  <c:v>153.33333333333334</c:v>
                </c:pt>
                <c:pt idx="2">
                  <c:v>189</c:v>
                </c:pt>
                <c:pt idx="3">
                  <c:v>212.33333333333334</c:v>
                </c:pt>
                <c:pt idx="4">
                  <c:v>211.33333333333334</c:v>
                </c:pt>
                <c:pt idx="5">
                  <c:v>220.66666666666666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5-A3C2-4043-9B39-6D745B5D5DDC}"/>
            </c:ext>
          </c:extLst>
        </c:ser>
        <c:ser>
          <c:idx val="38"/>
          <c:order val="38"/>
          <c:marker>
            <c:symbol val="none"/>
          </c:marker>
          <c:xVal>
            <c:numRef>
              <c:f>'[Summary fcns figs 2017.xlsx]Soy-Corn'!$B$227:$B$232</c:f>
              <c:numCache>
                <c:formatCode>General</c:formatCode>
                <c:ptCount val="6"/>
                <c:pt idx="0">
                  <c:v>18</c:v>
                </c:pt>
                <c:pt idx="1">
                  <c:v>68</c:v>
                </c:pt>
                <c:pt idx="2">
                  <c:v>118</c:v>
                </c:pt>
                <c:pt idx="3">
                  <c:v>168</c:v>
                </c:pt>
                <c:pt idx="4">
                  <c:v>218</c:v>
                </c:pt>
                <c:pt idx="5">
                  <c:v>268</c:v>
                </c:pt>
              </c:numCache>
            </c:numRef>
          </c:xVal>
          <c:yVal>
            <c:numRef>
              <c:f>'[Summary fcns figs 2017.xlsx]Soy-Corn'!$C$227:$C$232</c:f>
              <c:numCache>
                <c:formatCode>General</c:formatCode>
                <c:ptCount val="6"/>
                <c:pt idx="0">
                  <c:v>79</c:v>
                </c:pt>
                <c:pt idx="1">
                  <c:v>112.66666666666667</c:v>
                </c:pt>
                <c:pt idx="2">
                  <c:v>185</c:v>
                </c:pt>
                <c:pt idx="3">
                  <c:v>212.66666666666666</c:v>
                </c:pt>
                <c:pt idx="4">
                  <c:v>214</c:v>
                </c:pt>
                <c:pt idx="5">
                  <c:v>225.66666666666666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6-A3C2-4043-9B39-6D745B5D5DDC}"/>
            </c:ext>
          </c:extLst>
        </c:ser>
        <c:ser>
          <c:idx val="39"/>
          <c:order val="39"/>
          <c:marker>
            <c:symbol val="none"/>
          </c:marker>
          <c:xVal>
            <c:numRef>
              <c:f>'[Summary fcns figs 2017.xlsx]Soy-Corn'!$B$234:$B$239</c:f>
              <c:numCache>
                <c:formatCode>General</c:formatCode>
                <c:ptCount val="6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</c:numCache>
            </c:numRef>
          </c:xVal>
          <c:yVal>
            <c:numRef>
              <c:f>'[Summary fcns figs 2017.xlsx]Soy-Corn'!$C$234:$C$239</c:f>
              <c:numCache>
                <c:formatCode>General</c:formatCode>
                <c:ptCount val="6"/>
                <c:pt idx="0">
                  <c:v>127.02333333333333</c:v>
                </c:pt>
                <c:pt idx="1">
                  <c:v>162.89000000000001</c:v>
                </c:pt>
                <c:pt idx="2">
                  <c:v>174.32000000000002</c:v>
                </c:pt>
                <c:pt idx="3">
                  <c:v>181.87</c:v>
                </c:pt>
                <c:pt idx="4">
                  <c:v>185.63</c:v>
                </c:pt>
                <c:pt idx="5">
                  <c:v>182.04666666666665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7-A3C2-4043-9B39-6D745B5D5DDC}"/>
            </c:ext>
          </c:extLst>
        </c:ser>
        <c:ser>
          <c:idx val="40"/>
          <c:order val="40"/>
          <c:marker>
            <c:symbol val="none"/>
          </c:marker>
          <c:xVal>
            <c:numRef>
              <c:f>'[Summary fcns figs 2017.xlsx]Soy-Corn'!$B$241:$B$246</c:f>
              <c:numCache>
                <c:formatCode>General</c:formatCode>
                <c:ptCount val="6"/>
                <c:pt idx="0">
                  <c:v>35</c:v>
                </c:pt>
                <c:pt idx="1">
                  <c:v>85</c:v>
                </c:pt>
                <c:pt idx="2">
                  <c:v>135</c:v>
                </c:pt>
                <c:pt idx="3">
                  <c:v>185</c:v>
                </c:pt>
                <c:pt idx="4">
                  <c:v>235</c:v>
                </c:pt>
                <c:pt idx="5">
                  <c:v>285</c:v>
                </c:pt>
              </c:numCache>
            </c:numRef>
          </c:xVal>
          <c:yVal>
            <c:numRef>
              <c:f>'[Summary fcns figs 2017.xlsx]Soy-Corn'!$C$241:$C$246</c:f>
              <c:numCache>
                <c:formatCode>General</c:formatCode>
                <c:ptCount val="6"/>
                <c:pt idx="0">
                  <c:v>137.38085579059211</c:v>
                </c:pt>
                <c:pt idx="1">
                  <c:v>225.47926646162514</c:v>
                </c:pt>
                <c:pt idx="2">
                  <c:v>252.28148454784215</c:v>
                </c:pt>
                <c:pt idx="3">
                  <c:v>248.96039599053984</c:v>
                </c:pt>
                <c:pt idx="4">
                  <c:v>259.6592525224404</c:v>
                </c:pt>
                <c:pt idx="5">
                  <c:v>259.04343197334026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8-A3C2-4043-9B39-6D745B5D5DDC}"/>
            </c:ext>
          </c:extLst>
        </c:ser>
        <c:ser>
          <c:idx val="41"/>
          <c:order val="41"/>
          <c:marker>
            <c:symbol val="none"/>
          </c:marker>
          <c:xVal>
            <c:numRef>
              <c:f>'[Summary fcns figs 2017.xlsx]Soy-Corn'!$B$248:$B$253</c:f>
              <c:numCache>
                <c:formatCode>General</c:formatCode>
                <c:ptCount val="6"/>
                <c:pt idx="0">
                  <c:v>27</c:v>
                </c:pt>
                <c:pt idx="1">
                  <c:v>77</c:v>
                </c:pt>
                <c:pt idx="2">
                  <c:v>127</c:v>
                </c:pt>
                <c:pt idx="3">
                  <c:v>177</c:v>
                </c:pt>
                <c:pt idx="4">
                  <c:v>227</c:v>
                </c:pt>
                <c:pt idx="5">
                  <c:v>277</c:v>
                </c:pt>
              </c:numCache>
            </c:numRef>
          </c:xVal>
          <c:yVal>
            <c:numRef>
              <c:f>'[Summary fcns figs 2017.xlsx]Soy-Corn'!$C$248:$C$253</c:f>
              <c:numCache>
                <c:formatCode>General</c:formatCode>
                <c:ptCount val="6"/>
                <c:pt idx="0">
                  <c:v>124.44879661876588</c:v>
                </c:pt>
                <c:pt idx="1">
                  <c:v>149.59199315300086</c:v>
                </c:pt>
                <c:pt idx="2">
                  <c:v>168.49478089602704</c:v>
                </c:pt>
                <c:pt idx="3">
                  <c:v>163.02541724429418</c:v>
                </c:pt>
                <c:pt idx="4">
                  <c:v>174.88215917159764</c:v>
                </c:pt>
                <c:pt idx="5">
                  <c:v>176.15533896872356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9-A3C2-4043-9B39-6D745B5D5DDC}"/>
            </c:ext>
          </c:extLst>
        </c:ser>
        <c:ser>
          <c:idx val="42"/>
          <c:order val="42"/>
          <c:marker>
            <c:symbol val="none"/>
          </c:marker>
          <c:xVal>
            <c:numRef>
              <c:f>'[Summary fcns figs 2017.xlsx]Soy-Corn'!$B$255:$B$260</c:f>
              <c:numCache>
                <c:formatCode>General</c:formatCode>
                <c:ptCount val="6"/>
                <c:pt idx="0">
                  <c:v>27</c:v>
                </c:pt>
                <c:pt idx="1">
                  <c:v>77</c:v>
                </c:pt>
                <c:pt idx="2">
                  <c:v>127</c:v>
                </c:pt>
                <c:pt idx="3">
                  <c:v>177</c:v>
                </c:pt>
                <c:pt idx="4">
                  <c:v>227</c:v>
                </c:pt>
                <c:pt idx="5">
                  <c:v>277</c:v>
                </c:pt>
              </c:numCache>
            </c:numRef>
          </c:xVal>
          <c:yVal>
            <c:numRef>
              <c:f>'[Summary fcns figs 2017.xlsx]Soy-Corn'!$C$255:$C$260</c:f>
              <c:numCache>
                <c:formatCode>General</c:formatCode>
                <c:ptCount val="6"/>
                <c:pt idx="0">
                  <c:v>114.97827174603174</c:v>
                </c:pt>
                <c:pt idx="1">
                  <c:v>162.52710961718017</c:v>
                </c:pt>
                <c:pt idx="2">
                  <c:v>186.07107495798323</c:v>
                </c:pt>
                <c:pt idx="3">
                  <c:v>196.16584171802052</c:v>
                </c:pt>
                <c:pt idx="4">
                  <c:v>197.7089927917834</c:v>
                </c:pt>
                <c:pt idx="5">
                  <c:v>207.76085482726421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A-A3C2-4043-9B39-6D745B5D5DDC}"/>
            </c:ext>
          </c:extLst>
        </c:ser>
        <c:ser>
          <c:idx val="43"/>
          <c:order val="43"/>
          <c:marker>
            <c:symbol val="none"/>
          </c:marker>
          <c:xVal>
            <c:numRef>
              <c:f>'[Summary fcns figs 2017.xlsx]Soy-Corn'!$B$262:$B$267</c:f>
              <c:numCache>
                <c:formatCode>General</c:formatCode>
                <c:ptCount val="6"/>
                <c:pt idx="0">
                  <c:v>39</c:v>
                </c:pt>
                <c:pt idx="1">
                  <c:v>89</c:v>
                </c:pt>
                <c:pt idx="2">
                  <c:v>139</c:v>
                </c:pt>
                <c:pt idx="3">
                  <c:v>189</c:v>
                </c:pt>
                <c:pt idx="4">
                  <c:v>239</c:v>
                </c:pt>
                <c:pt idx="5">
                  <c:v>289</c:v>
                </c:pt>
              </c:numCache>
            </c:numRef>
          </c:xVal>
          <c:yVal>
            <c:numRef>
              <c:f>'[Summary fcns figs 2017.xlsx]Soy-Corn'!$C$262:$C$267</c:f>
              <c:numCache>
                <c:formatCode>General</c:formatCode>
                <c:ptCount val="6"/>
                <c:pt idx="0">
                  <c:v>127.46666666666665</c:v>
                </c:pt>
                <c:pt idx="1">
                  <c:v>182.23333333333335</c:v>
                </c:pt>
                <c:pt idx="2">
                  <c:v>214.1</c:v>
                </c:pt>
                <c:pt idx="3">
                  <c:v>226.05</c:v>
                </c:pt>
                <c:pt idx="4">
                  <c:v>227.16666666666666</c:v>
                </c:pt>
                <c:pt idx="5">
                  <c:v>226.93333333333331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B-A3C2-4043-9B39-6D745B5D5DDC}"/>
            </c:ext>
          </c:extLst>
        </c:ser>
        <c:ser>
          <c:idx val="44"/>
          <c:order val="44"/>
          <c:marker>
            <c:symbol val="none"/>
          </c:marker>
          <c:xVal>
            <c:numRef>
              <c:f>'[Summary fcns figs 2017.xlsx]Soy-Corn'!$B$269:$B$273</c:f>
              <c:numCache>
                <c:formatCode>General</c:formatCode>
                <c:ptCount val="5"/>
                <c:pt idx="0">
                  <c:v>27</c:v>
                </c:pt>
                <c:pt idx="1">
                  <c:v>77</c:v>
                </c:pt>
                <c:pt idx="2">
                  <c:v>127</c:v>
                </c:pt>
                <c:pt idx="3">
                  <c:v>177</c:v>
                </c:pt>
                <c:pt idx="4">
                  <c:v>227</c:v>
                </c:pt>
              </c:numCache>
            </c:numRef>
          </c:xVal>
          <c:yVal>
            <c:numRef>
              <c:f>'[Summary fcns figs 2017.xlsx]Soy-Corn'!$C$269:$C$273</c:f>
              <c:numCache>
                <c:formatCode>General</c:formatCode>
                <c:ptCount val="5"/>
                <c:pt idx="0">
                  <c:v>73.558164337803703</c:v>
                </c:pt>
                <c:pt idx="1">
                  <c:v>124.08192710841898</c:v>
                </c:pt>
                <c:pt idx="2">
                  <c:v>168.0768427962401</c:v>
                </c:pt>
                <c:pt idx="3">
                  <c:v>162.42587726312871</c:v>
                </c:pt>
                <c:pt idx="4">
                  <c:v>156.42795726387899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C-A3C2-4043-9B39-6D745B5D5DDC}"/>
            </c:ext>
          </c:extLst>
        </c:ser>
        <c:ser>
          <c:idx val="45"/>
          <c:order val="45"/>
          <c:marker>
            <c:symbol val="none"/>
          </c:marker>
          <c:xVal>
            <c:multiLvlStrRef>
              <c:f>'[Summary fcns figs 2017.xlsx]Soy-Corn'!$B$275:$C$280</c:f>
              <c:multiLvlStrCache>
                <c:ptCount val="6"/>
                <c:lvl>
                  <c:pt idx="0">
                    <c:v>125.6671856</c:v>
                  </c:pt>
                  <c:pt idx="1">
                    <c:v>176.2917963</c:v>
                  </c:pt>
                  <c:pt idx="2">
                    <c:v>203.5191119</c:v>
                  </c:pt>
                  <c:pt idx="3">
                    <c:v>202.9445221</c:v>
                  </c:pt>
                  <c:pt idx="4">
                    <c:v>206.484633</c:v>
                  </c:pt>
                  <c:pt idx="5">
                    <c:v>195.5778685</c:v>
                  </c:pt>
                </c:lvl>
                <c:lvl>
                  <c:pt idx="0">
                    <c:v>18</c:v>
                  </c:pt>
                  <c:pt idx="1">
                    <c:v>68</c:v>
                  </c:pt>
                  <c:pt idx="2">
                    <c:v>118</c:v>
                  </c:pt>
                  <c:pt idx="3">
                    <c:v>168</c:v>
                  </c:pt>
                  <c:pt idx="4">
                    <c:v>218</c:v>
                  </c:pt>
                  <c:pt idx="5">
                    <c:v>268</c:v>
                  </c:pt>
                </c:lvl>
              </c:multiLvlStrCache>
            </c:multiLvlStrRef>
          </c:xVal>
          <c:yVal>
            <c:numRef>
              <c:f>'[Summary fcns figs 2017.xlsx]Soy-Corn'!$C$275:$C$280</c:f>
              <c:numCache>
                <c:formatCode>General</c:formatCode>
                <c:ptCount val="6"/>
                <c:pt idx="0">
                  <c:v>125.66718558011439</c:v>
                </c:pt>
                <c:pt idx="1">
                  <c:v>176.29179634206625</c:v>
                </c:pt>
                <c:pt idx="2">
                  <c:v>203.51911192712382</c:v>
                </c:pt>
                <c:pt idx="3">
                  <c:v>202.94452213826708</c:v>
                </c:pt>
                <c:pt idx="4">
                  <c:v>206.48463300614358</c:v>
                </c:pt>
                <c:pt idx="5">
                  <c:v>195.57786851211071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D-A3C2-4043-9B39-6D745B5D5DDC}"/>
            </c:ext>
          </c:extLst>
        </c:ser>
        <c:ser>
          <c:idx val="46"/>
          <c:order val="46"/>
          <c:marker>
            <c:symbol val="none"/>
          </c:marker>
          <c:xVal>
            <c:numRef>
              <c:f>'[Summary fcns figs 2017.xlsx]Soy-Corn'!$B$282:$B$287</c:f>
              <c:numCache>
                <c:formatCode>General</c:formatCode>
                <c:ptCount val="6"/>
                <c:pt idx="0">
                  <c:v>18</c:v>
                </c:pt>
                <c:pt idx="1">
                  <c:v>68</c:v>
                </c:pt>
                <c:pt idx="2">
                  <c:v>118</c:v>
                </c:pt>
                <c:pt idx="3">
                  <c:v>168</c:v>
                </c:pt>
                <c:pt idx="4">
                  <c:v>218</c:v>
                </c:pt>
                <c:pt idx="5">
                  <c:v>268</c:v>
                </c:pt>
              </c:numCache>
            </c:numRef>
          </c:xVal>
          <c:yVal>
            <c:numRef>
              <c:f>'[Summary fcns figs 2017.xlsx]Soy-Corn'!$C$282:$C$287</c:f>
              <c:numCache>
                <c:formatCode>General</c:formatCode>
                <c:ptCount val="6"/>
                <c:pt idx="0">
                  <c:v>101.26488305322128</c:v>
                </c:pt>
                <c:pt idx="1">
                  <c:v>127.24273571428573</c:v>
                </c:pt>
                <c:pt idx="2">
                  <c:v>145.16637759103639</c:v>
                </c:pt>
                <c:pt idx="3">
                  <c:v>149.66715392156866</c:v>
                </c:pt>
                <c:pt idx="4">
                  <c:v>157.8393481792717</c:v>
                </c:pt>
                <c:pt idx="5">
                  <c:v>132.96971994397759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E-A3C2-4043-9B39-6D745B5D5DDC}"/>
            </c:ext>
          </c:extLst>
        </c:ser>
        <c:ser>
          <c:idx val="47"/>
          <c:order val="47"/>
          <c:marker>
            <c:symbol val="none"/>
          </c:marker>
          <c:xVal>
            <c:numRef>
              <c:f>'[Summary fcns figs 2017.xlsx]Soy-Corn'!$B$289:$B$293</c:f>
              <c:numCache>
                <c:formatCode>General</c:formatCode>
                <c:ptCount val="5"/>
                <c:pt idx="0">
                  <c:v>27</c:v>
                </c:pt>
                <c:pt idx="1">
                  <c:v>87</c:v>
                </c:pt>
                <c:pt idx="2">
                  <c:v>147</c:v>
                </c:pt>
                <c:pt idx="3">
                  <c:v>207</c:v>
                </c:pt>
                <c:pt idx="4">
                  <c:v>267</c:v>
                </c:pt>
              </c:numCache>
            </c:numRef>
          </c:xVal>
          <c:yVal>
            <c:numRef>
              <c:f>'[Summary fcns figs 2017.xlsx]Soy-Corn'!$C$289:$C$293</c:f>
              <c:numCache>
                <c:formatCode>General</c:formatCode>
                <c:ptCount val="5"/>
                <c:pt idx="0">
                  <c:v>121.74165942519019</c:v>
                </c:pt>
                <c:pt idx="1">
                  <c:v>171.32914878839114</c:v>
                </c:pt>
                <c:pt idx="2">
                  <c:v>199.4426174556213</c:v>
                </c:pt>
                <c:pt idx="3">
                  <c:v>215.69436986475066</c:v>
                </c:pt>
                <c:pt idx="4">
                  <c:v>219.91953030431108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F-A3C2-4043-9B39-6D745B5D5DDC}"/>
            </c:ext>
          </c:extLst>
        </c:ser>
        <c:ser>
          <c:idx val="48"/>
          <c:order val="48"/>
          <c:marker>
            <c:symbol val="none"/>
          </c:marker>
          <c:xVal>
            <c:numRef>
              <c:f>'[Summary fcns figs 2017.xlsx]Soy-Corn'!$B$295:$B$300</c:f>
              <c:numCache>
                <c:formatCode>General</c:formatCode>
                <c:ptCount val="6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</c:numCache>
            </c:numRef>
          </c:xVal>
          <c:yVal>
            <c:numRef>
              <c:f>'[Summary fcns figs 2017.xlsx]Soy-Corn'!$C$295:$C$300</c:f>
              <c:numCache>
                <c:formatCode>General</c:formatCode>
                <c:ptCount val="6"/>
                <c:pt idx="0">
                  <c:v>90.034400000000005</c:v>
                </c:pt>
                <c:pt idx="1">
                  <c:v>119.16</c:v>
                </c:pt>
                <c:pt idx="2">
                  <c:v>137.01</c:v>
                </c:pt>
                <c:pt idx="3">
                  <c:v>150.12</c:v>
                </c:pt>
                <c:pt idx="4">
                  <c:v>146.11000000000001</c:v>
                </c:pt>
                <c:pt idx="5">
                  <c:v>148.12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30-A3C2-4043-9B39-6D745B5D5DDC}"/>
            </c:ext>
          </c:extLst>
        </c:ser>
        <c:ser>
          <c:idx val="49"/>
          <c:order val="49"/>
          <c:tx>
            <c:v>MRTN</c:v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B050"/>
              </a:solidFill>
              <a:ln>
                <a:solidFill>
                  <a:srgbClr val="000000"/>
                </a:solidFill>
              </a:ln>
            </c:spPr>
          </c:marker>
          <c:xVal>
            <c:numRef>
              <c:f>'[Summary fcns figs 2017.xlsx]Soy-Corn'!$AB$6:$AB$56</c:f>
              <c:numCache>
                <c:formatCode>General</c:formatCode>
                <c:ptCount val="51"/>
                <c:pt idx="0">
                  <c:v>172</c:v>
                </c:pt>
                <c:pt idx="1">
                  <c:v>172</c:v>
                </c:pt>
                <c:pt idx="2">
                  <c:v>172</c:v>
                </c:pt>
                <c:pt idx="3">
                  <c:v>172</c:v>
                </c:pt>
                <c:pt idx="4">
                  <c:v>172</c:v>
                </c:pt>
                <c:pt idx="5">
                  <c:v>172</c:v>
                </c:pt>
                <c:pt idx="6">
                  <c:v>172</c:v>
                </c:pt>
                <c:pt idx="7">
                  <c:v>172</c:v>
                </c:pt>
                <c:pt idx="8">
                  <c:v>172</c:v>
                </c:pt>
                <c:pt idx="9">
                  <c:v>172</c:v>
                </c:pt>
                <c:pt idx="10">
                  <c:v>172</c:v>
                </c:pt>
                <c:pt idx="11">
                  <c:v>172</c:v>
                </c:pt>
                <c:pt idx="12">
                  <c:v>172</c:v>
                </c:pt>
                <c:pt idx="13">
                  <c:v>172</c:v>
                </c:pt>
                <c:pt idx="14">
                  <c:v>172</c:v>
                </c:pt>
                <c:pt idx="15">
                  <c:v>172</c:v>
                </c:pt>
                <c:pt idx="16">
                  <c:v>172</c:v>
                </c:pt>
                <c:pt idx="17">
                  <c:v>172</c:v>
                </c:pt>
                <c:pt idx="18">
                  <c:v>172</c:v>
                </c:pt>
                <c:pt idx="19">
                  <c:v>172</c:v>
                </c:pt>
                <c:pt idx="20">
                  <c:v>172</c:v>
                </c:pt>
                <c:pt idx="21">
                  <c:v>154</c:v>
                </c:pt>
                <c:pt idx="22">
                  <c:v>172</c:v>
                </c:pt>
                <c:pt idx="23">
                  <c:v>172</c:v>
                </c:pt>
                <c:pt idx="24">
                  <c:v>172</c:v>
                </c:pt>
                <c:pt idx="25">
                  <c:v>154</c:v>
                </c:pt>
                <c:pt idx="26">
                  <c:v>172</c:v>
                </c:pt>
                <c:pt idx="27">
                  <c:v>172</c:v>
                </c:pt>
                <c:pt idx="28">
                  <c:v>154</c:v>
                </c:pt>
                <c:pt idx="29">
                  <c:v>172</c:v>
                </c:pt>
                <c:pt idx="30">
                  <c:v>172</c:v>
                </c:pt>
                <c:pt idx="31">
                  <c:v>172</c:v>
                </c:pt>
                <c:pt idx="32">
                  <c:v>172</c:v>
                </c:pt>
                <c:pt idx="33">
                  <c:v>172</c:v>
                </c:pt>
                <c:pt idx="34">
                  <c:v>172</c:v>
                </c:pt>
                <c:pt idx="35">
                  <c:v>172</c:v>
                </c:pt>
                <c:pt idx="36">
                  <c:v>154</c:v>
                </c:pt>
                <c:pt idx="37">
                  <c:v>179</c:v>
                </c:pt>
                <c:pt idx="38">
                  <c:v>179</c:v>
                </c:pt>
                <c:pt idx="39">
                  <c:v>179</c:v>
                </c:pt>
                <c:pt idx="40">
                  <c:v>179</c:v>
                </c:pt>
                <c:pt idx="41">
                  <c:v>179</c:v>
                </c:pt>
                <c:pt idx="42">
                  <c:v>179</c:v>
                </c:pt>
                <c:pt idx="43">
                  <c:v>179</c:v>
                </c:pt>
                <c:pt idx="44">
                  <c:v>179</c:v>
                </c:pt>
                <c:pt idx="45">
                  <c:v>179</c:v>
                </c:pt>
                <c:pt idx="46">
                  <c:v>179</c:v>
                </c:pt>
                <c:pt idx="47">
                  <c:v>179</c:v>
                </c:pt>
                <c:pt idx="48">
                  <c:v>179</c:v>
                </c:pt>
                <c:pt idx="49">
                  <c:v>172</c:v>
                </c:pt>
                <c:pt idx="50">
                  <c:v>172</c:v>
                </c:pt>
              </c:numCache>
            </c:numRef>
          </c:xVal>
          <c:yVal>
            <c:numRef>
              <c:f>'[Summary fcns figs 2017.xlsx]Soy-Corn'!$AC$6:$AC$56</c:f>
              <c:numCache>
                <c:formatCode>General</c:formatCode>
                <c:ptCount val="51"/>
                <c:pt idx="0">
                  <c:v>257.14417066666664</c:v>
                </c:pt>
                <c:pt idx="1">
                  <c:v>243.42920000000001</c:v>
                </c:pt>
                <c:pt idx="2">
                  <c:v>240.73584</c:v>
                </c:pt>
                <c:pt idx="3">
                  <c:v>263.68518678160922</c:v>
                </c:pt>
                <c:pt idx="4">
                  <c:v>269.11503999999996</c:v>
                </c:pt>
                <c:pt idx="5">
                  <c:v>243.25610440835266</c:v>
                </c:pt>
                <c:pt idx="6">
                  <c:v>201.43528000000001</c:v>
                </c:pt>
                <c:pt idx="7">
                  <c:v>243.31811261682242</c:v>
                </c:pt>
                <c:pt idx="8">
                  <c:v>243.20166360856271</c:v>
                </c:pt>
                <c:pt idx="9">
                  <c:v>226.91640000000001</c:v>
                </c:pt>
                <c:pt idx="10">
                  <c:v>241.20112500000002</c:v>
                </c:pt>
                <c:pt idx="11">
                  <c:v>201.51880000000003</c:v>
                </c:pt>
                <c:pt idx="12">
                  <c:v>246.4864</c:v>
                </c:pt>
                <c:pt idx="13">
                  <c:v>254.86744000000002</c:v>
                </c:pt>
                <c:pt idx="14">
                  <c:v>256.99120000000005</c:v>
                </c:pt>
                <c:pt idx="15">
                  <c:v>223.23740000000001</c:v>
                </c:pt>
                <c:pt idx="16">
                  <c:v>245.50596577868853</c:v>
                </c:pt>
                <c:pt idx="17">
                  <c:v>248.02584000000007</c:v>
                </c:pt>
                <c:pt idx="18">
                  <c:v>252.46125337370245</c:v>
                </c:pt>
                <c:pt idx="19">
                  <c:v>252.31415999999996</c:v>
                </c:pt>
                <c:pt idx="20">
                  <c:v>251.49528000000001</c:v>
                </c:pt>
                <c:pt idx="21">
                  <c:v>218.22040000000001</c:v>
                </c:pt>
                <c:pt idx="22">
                  <c:v>199.94240000000002</c:v>
                </c:pt>
                <c:pt idx="23">
                  <c:v>190.36605999999995</c:v>
                </c:pt>
                <c:pt idx="24">
                  <c:v>257.19760000000002</c:v>
                </c:pt>
                <c:pt idx="25">
                  <c:v>278.76698257372652</c:v>
                </c:pt>
                <c:pt idx="26">
                  <c:v>273.55281750000006</c:v>
                </c:pt>
                <c:pt idx="27">
                  <c:v>213.40842000000001</c:v>
                </c:pt>
                <c:pt idx="28">
                  <c:v>239.17535640243904</c:v>
                </c:pt>
                <c:pt idx="29">
                  <c:v>267.39914739304811</c:v>
                </c:pt>
                <c:pt idx="30">
                  <c:v>200.61879999999999</c:v>
                </c:pt>
                <c:pt idx="31">
                  <c:v>203.1848</c:v>
                </c:pt>
                <c:pt idx="32">
                  <c:v>185.03280000000001</c:v>
                </c:pt>
                <c:pt idx="33">
                  <c:v>254.54700000000003</c:v>
                </c:pt>
                <c:pt idx="34">
                  <c:v>226.2244</c:v>
                </c:pt>
                <c:pt idx="35">
                  <c:v>214.62335999999999</c:v>
                </c:pt>
                <c:pt idx="36">
                  <c:v>262.73615999999998</c:v>
                </c:pt>
                <c:pt idx="37">
                  <c:v>208.11574999999999</c:v>
                </c:pt>
                <c:pt idx="38">
                  <c:v>210.48230999999993</c:v>
                </c:pt>
                <c:pt idx="39">
                  <c:v>182.77755223880595</c:v>
                </c:pt>
                <c:pt idx="40">
                  <c:v>255.10607713675213</c:v>
                </c:pt>
                <c:pt idx="41">
                  <c:v>171.38418141592922</c:v>
                </c:pt>
                <c:pt idx="42">
                  <c:v>200.32348000000002</c:v>
                </c:pt>
                <c:pt idx="43">
                  <c:v>226.03260999999995</c:v>
                </c:pt>
                <c:pt idx="44">
                  <c:v>170.53542608695651</c:v>
                </c:pt>
                <c:pt idx="45">
                  <c:v>202.16984679930795</c:v>
                </c:pt>
                <c:pt idx="46">
                  <c:v>153.33120119047624</c:v>
                </c:pt>
                <c:pt idx="47">
                  <c:v>210.98466999999997</c:v>
                </c:pt>
                <c:pt idx="48">
                  <c:v>148.12427920792081</c:v>
                </c:pt>
                <c:pt idx="49">
                  <c:v>191.76012</c:v>
                </c:pt>
                <c:pt idx="50">
                  <c:v>208.45020000000002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31-A3C2-4043-9B39-6D745B5D5DDC}"/>
            </c:ext>
          </c:extLst>
        </c:ser>
        <c:ser>
          <c:idx val="50"/>
          <c:order val="50"/>
          <c:tx>
            <c:v>Optimum</c:v>
          </c:tx>
          <c:spPr>
            <a:ln>
              <a:noFill/>
            </a:ln>
          </c:spPr>
          <c:marker>
            <c:symbol val="triangle"/>
            <c:size val="10"/>
            <c:spPr>
              <a:solidFill>
                <a:srgbClr val="FFFF00"/>
              </a:solidFill>
              <a:ln>
                <a:solidFill>
                  <a:srgbClr val="000000"/>
                </a:solidFill>
              </a:ln>
            </c:spPr>
          </c:marker>
          <c:xVal>
            <c:numRef>
              <c:f>'[Summary fcns figs 2017.xlsx]Soy-Corn'!$Z$6:$Z$56</c:f>
              <c:numCache>
                <c:formatCode>0.0</c:formatCode>
                <c:ptCount val="51"/>
                <c:pt idx="0">
                  <c:v>146.45333333333332</c:v>
                </c:pt>
                <c:pt idx="1">
                  <c:v>217.58823529411762</c:v>
                </c:pt>
                <c:pt idx="2" formatCode="General">
                  <c:v>201.89964157706089</c:v>
                </c:pt>
                <c:pt idx="3" formatCode="General">
                  <c:v>144.08045977011494</c:v>
                </c:pt>
                <c:pt idx="4" formatCode="General">
                  <c:v>220.68376068376065</c:v>
                </c:pt>
                <c:pt idx="5" formatCode="General">
                  <c:v>115.80046403712299</c:v>
                </c:pt>
                <c:pt idx="6" formatCode="General">
                  <c:v>202.5</c:v>
                </c:pt>
                <c:pt idx="7" formatCode="General">
                  <c:v>129.14953271028037</c:v>
                </c:pt>
                <c:pt idx="8" formatCode="General">
                  <c:v>89.051987767584109</c:v>
                </c:pt>
                <c:pt idx="9" formatCode="General">
                  <c:v>176.98734177215186</c:v>
                </c:pt>
                <c:pt idx="10" formatCode="General">
                  <c:v>115.74999999999999</c:v>
                </c:pt>
                <c:pt idx="11" formatCode="General">
                  <c:v>273.89999999999998</c:v>
                </c:pt>
                <c:pt idx="12" formatCode="General">
                  <c:v>152.55000000000001</c:v>
                </c:pt>
                <c:pt idx="13" formatCode="General">
                  <c:v>168.65296803652967</c:v>
                </c:pt>
                <c:pt idx="14" formatCode="General">
                  <c:v>170.35555555555558</c:v>
                </c:pt>
                <c:pt idx="15" formatCode="General">
                  <c:v>193.58461538461538</c:v>
                </c:pt>
                <c:pt idx="16" formatCode="General">
                  <c:v>124.16803278688523</c:v>
                </c:pt>
                <c:pt idx="17" formatCode="General">
                  <c:v>182.94344473007712</c:v>
                </c:pt>
                <c:pt idx="18" formatCode="General">
                  <c:v>162.81141868512108</c:v>
                </c:pt>
                <c:pt idx="19" formatCode="General">
                  <c:v>200</c:v>
                </c:pt>
                <c:pt idx="20" formatCode="General">
                  <c:v>176.23263888888886</c:v>
                </c:pt>
                <c:pt idx="21" formatCode="General">
                  <c:v>236.18333333333331</c:v>
                </c:pt>
                <c:pt idx="22" formatCode="General">
                  <c:v>247.67924528301887</c:v>
                </c:pt>
                <c:pt idx="23" formatCode="General">
                  <c:v>184.55938697318007</c:v>
                </c:pt>
                <c:pt idx="24" formatCode="General">
                  <c:v>154.04761904761907</c:v>
                </c:pt>
                <c:pt idx="25" formatCode="General">
                  <c:v>101.70241286863271</c:v>
                </c:pt>
                <c:pt idx="26" formatCode="General">
                  <c:v>136.90714285714287</c:v>
                </c:pt>
                <c:pt idx="27" formatCode="General">
                  <c:v>212.32142857142853</c:v>
                </c:pt>
                <c:pt idx="28" formatCode="General">
                  <c:v>112.72560975609755</c:v>
                </c:pt>
                <c:pt idx="29" formatCode="General">
                  <c:v>125.95588235294117</c:v>
                </c:pt>
                <c:pt idx="30" formatCode="General">
                  <c:v>198.05263157894734</c:v>
                </c:pt>
                <c:pt idx="31" formatCode="General">
                  <c:v>157.38461538461539</c:v>
                </c:pt>
                <c:pt idx="32" formatCode="General">
                  <c:v>170.27906976744188</c:v>
                </c:pt>
                <c:pt idx="33" formatCode="General">
                  <c:v>128.49206349206349</c:v>
                </c:pt>
                <c:pt idx="34" formatCode="General">
                  <c:v>152.02777777777777</c:v>
                </c:pt>
                <c:pt idx="35" formatCode="General">
                  <c:v>156.63265306122449</c:v>
                </c:pt>
                <c:pt idx="36" formatCode="General">
                  <c:v>151.1077844311377</c:v>
                </c:pt>
                <c:pt idx="37" formatCode="General">
                  <c:v>212.88059701492534</c:v>
                </c:pt>
                <c:pt idx="38" formatCode="General">
                  <c:v>230.3806228373702</c:v>
                </c:pt>
                <c:pt idx="39" formatCode="General">
                  <c:v>124.17910447761193</c:v>
                </c:pt>
                <c:pt idx="40" formatCode="General">
                  <c:v>131.02991452991452</c:v>
                </c:pt>
                <c:pt idx="41" formatCode="General">
                  <c:v>149.77876106194691</c:v>
                </c:pt>
                <c:pt idx="42" formatCode="General">
                  <c:v>177.96357615894038</c:v>
                </c:pt>
                <c:pt idx="43" formatCode="General">
                  <c:v>180.89498806682573</c:v>
                </c:pt>
                <c:pt idx="44" formatCode="General">
                  <c:v>161.82608695652172</c:v>
                </c:pt>
                <c:pt idx="45" formatCode="General">
                  <c:v>124.66262975778544</c:v>
                </c:pt>
                <c:pt idx="46" formatCode="General">
                  <c:v>153.50000000000003</c:v>
                </c:pt>
                <c:pt idx="47" formatCode="General">
                  <c:v>216.07981220657277</c:v>
                </c:pt>
                <c:pt idx="48" formatCode="General">
                  <c:v>145.04950495049505</c:v>
                </c:pt>
                <c:pt idx="49" formatCode="General">
                  <c:v>226.015625</c:v>
                </c:pt>
                <c:pt idx="50" formatCode="General">
                  <c:v>166.28971962616822</c:v>
                </c:pt>
              </c:numCache>
            </c:numRef>
          </c:xVal>
          <c:yVal>
            <c:numRef>
              <c:f>'[Summary fcns figs 2017.xlsx]Soy-Corn'!$AA$6:$AA$56</c:f>
              <c:numCache>
                <c:formatCode>0.0</c:formatCode>
                <c:ptCount val="51"/>
                <c:pt idx="0">
                  <c:v>256.47750400000001</c:v>
                </c:pt>
                <c:pt idx="1">
                  <c:v>253.28765588235296</c:v>
                </c:pt>
                <c:pt idx="2" formatCode="General">
                  <c:v>246.22003225806446</c:v>
                </c:pt>
                <c:pt idx="3" formatCode="General">
                  <c:v>263.11047413793102</c:v>
                </c:pt>
                <c:pt idx="4" formatCode="General">
                  <c:v>279.52947008547005</c:v>
                </c:pt>
                <c:pt idx="5" formatCode="General">
                  <c:v>242.6760580046404</c:v>
                </c:pt>
                <c:pt idx="6" formatCode="General">
                  <c:v>206.14112499999999</c:v>
                </c:pt>
                <c:pt idx="7" formatCode="General">
                  <c:v>242.85082289719628</c:v>
                </c:pt>
                <c:pt idx="8" formatCode="General">
                  <c:v>242.43713761467893</c:v>
                </c:pt>
                <c:pt idx="9" formatCode="General">
                  <c:v>227.51338481012658</c:v>
                </c:pt>
                <c:pt idx="10" formatCode="General">
                  <c:v>239.95112500000002</c:v>
                </c:pt>
                <c:pt idx="11" formatCode="General">
                  <c:v>237.66782499999999</c:v>
                </c:pt>
                <c:pt idx="12" formatCode="General">
                  <c:v>245.29800499999999</c:v>
                </c:pt>
                <c:pt idx="13" formatCode="General">
                  <c:v>254.55727054794522</c:v>
                </c:pt>
                <c:pt idx="14" formatCode="General">
                  <c:v>256.83284000000003</c:v>
                </c:pt>
                <c:pt idx="15" formatCode="General">
                  <c:v>226.91002230769232</c:v>
                </c:pt>
                <c:pt idx="16" formatCode="General">
                  <c:v>245.30104774590166</c:v>
                </c:pt>
                <c:pt idx="17" formatCode="General">
                  <c:v>249.58604691516709</c:v>
                </c:pt>
                <c:pt idx="18" formatCode="General">
                  <c:v>252.02872742214532</c:v>
                </c:pt>
                <c:pt idx="19" formatCode="General">
                  <c:v>260.68</c:v>
                </c:pt>
                <c:pt idx="20" formatCode="General">
                  <c:v>251.97013975694443</c:v>
                </c:pt>
                <c:pt idx="21" formatCode="General">
                  <c:v>246.70103416666666</c:v>
                </c:pt>
                <c:pt idx="22" formatCode="General">
                  <c:v>222.68779716981135</c:v>
                </c:pt>
                <c:pt idx="23" formatCode="General">
                  <c:v>192.03369540229883</c:v>
                </c:pt>
                <c:pt idx="24" formatCode="General">
                  <c:v>256.07916666666671</c:v>
                </c:pt>
                <c:pt idx="25" formatCode="General">
                  <c:v>278.43186193029487</c:v>
                </c:pt>
                <c:pt idx="26" formatCode="General">
                  <c:v>273.19567464285717</c:v>
                </c:pt>
                <c:pt idx="27" formatCode="General">
                  <c:v>221.5376232142857</c:v>
                </c:pt>
                <c:pt idx="28" formatCode="General">
                  <c:v>238.87047835365854</c:v>
                </c:pt>
                <c:pt idx="29" formatCode="General">
                  <c:v>267.06492279411771</c:v>
                </c:pt>
                <c:pt idx="30" formatCode="General">
                  <c:v>203.86886578947369</c:v>
                </c:pt>
                <c:pt idx="31" formatCode="General">
                  <c:v>202.13980000000001</c:v>
                </c:pt>
                <c:pt idx="32" formatCode="General">
                  <c:v>184.86707441860466</c:v>
                </c:pt>
                <c:pt idx="33" formatCode="General">
                  <c:v>253.5549365079365</c:v>
                </c:pt>
                <c:pt idx="34" formatCode="General">
                  <c:v>224.94517916666666</c:v>
                </c:pt>
                <c:pt idx="35" formatCode="General">
                  <c:v>213.54948979591839</c:v>
                </c:pt>
                <c:pt idx="36" formatCode="General">
                  <c:v>262.47487724550894</c:v>
                </c:pt>
                <c:pt idx="37" formatCode="General">
                  <c:v>215.34925746268661</c:v>
                </c:pt>
                <c:pt idx="38" formatCode="General">
                  <c:v>223.24988096885815</c:v>
                </c:pt>
                <c:pt idx="39" formatCode="General">
                  <c:v>181.84471641791043</c:v>
                </c:pt>
                <c:pt idx="40" formatCode="General">
                  <c:v>254.89240192307693</c:v>
                </c:pt>
                <c:pt idx="41" formatCode="General">
                  <c:v>170.27798672566374</c:v>
                </c:pt>
                <c:pt idx="42" formatCode="General">
                  <c:v>200.22308162251659</c:v>
                </c:pt>
                <c:pt idx="43" formatCode="General">
                  <c:v>226.23715501193311</c:v>
                </c:pt>
                <c:pt idx="44" formatCode="General">
                  <c:v>169.99194782608697</c:v>
                </c:pt>
                <c:pt idx="45" formatCode="General">
                  <c:v>201.73732084775082</c:v>
                </c:pt>
                <c:pt idx="46" formatCode="General">
                  <c:v>152.14072500000003</c:v>
                </c:pt>
                <c:pt idx="47" formatCode="General">
                  <c:v>217.6212147887324</c:v>
                </c:pt>
                <c:pt idx="48" formatCode="General">
                  <c:v>146.88665544554453</c:v>
                </c:pt>
                <c:pt idx="49" formatCode="General">
                  <c:v>202.76364296874996</c:v>
                </c:pt>
                <c:pt idx="50" formatCode="General">
                  <c:v>208.05362102803741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32-A3C2-4043-9B39-6D745B5D5DDC}"/>
            </c:ext>
          </c:extLst>
        </c:ser>
        <c:ser>
          <c:idx val="51"/>
          <c:order val="51"/>
          <c:marker>
            <c:symbol val="none"/>
          </c:marker>
          <c:xVal>
            <c:numRef>
              <c:f>'[Summary fcns figs 2017.xlsx]Soy-Corn'!$B$302:$B$307</c:f>
              <c:numCache>
                <c:formatCode>General</c:formatCode>
                <c:ptCount val="6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</c:numCache>
            </c:numRef>
          </c:xVal>
          <c:yVal>
            <c:numRef>
              <c:f>'[Summary fcns figs 2017.xlsx]Soy-Corn'!$C$302:$C$307</c:f>
              <c:numCache>
                <c:formatCode>General</c:formatCode>
                <c:ptCount val="6"/>
                <c:pt idx="0">
                  <c:v>79.627499999999998</c:v>
                </c:pt>
                <c:pt idx="1">
                  <c:v>132.84</c:v>
                </c:pt>
                <c:pt idx="2">
                  <c:v>151.13999999999999</c:v>
                </c:pt>
                <c:pt idx="3">
                  <c:v>190.9</c:v>
                </c:pt>
                <c:pt idx="4">
                  <c:v>193.8</c:v>
                </c:pt>
                <c:pt idx="5">
                  <c:v>205.44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33-A3C2-4043-9B39-6D745B5D5DDC}"/>
            </c:ext>
          </c:extLst>
        </c:ser>
        <c:ser>
          <c:idx val="52"/>
          <c:order val="52"/>
          <c:marker>
            <c:symbol val="none"/>
          </c:marker>
          <c:xVal>
            <c:numRef>
              <c:f>'[Summary fcns figs 2017.xlsx]Soy-Corn'!$B$309:$B$314</c:f>
              <c:numCache>
                <c:formatCode>General</c:formatCode>
                <c:ptCount val="6"/>
                <c:pt idx="0">
                  <c:v>30</c:v>
                </c:pt>
                <c:pt idx="1">
                  <c:v>80</c:v>
                </c:pt>
                <c:pt idx="2">
                  <c:v>130</c:v>
                </c:pt>
                <c:pt idx="3">
                  <c:v>180</c:v>
                </c:pt>
                <c:pt idx="4">
                  <c:v>230</c:v>
                </c:pt>
                <c:pt idx="5">
                  <c:v>280</c:v>
                </c:pt>
              </c:numCache>
            </c:numRef>
          </c:xVal>
          <c:yVal>
            <c:numRef>
              <c:f>'[Summary fcns figs 2017.xlsx]Soy-Corn'!$C$309:$C$314</c:f>
              <c:numCache>
                <c:formatCode>General</c:formatCode>
                <c:ptCount val="6"/>
                <c:pt idx="0">
                  <c:v>92.894659426704337</c:v>
                </c:pt>
                <c:pt idx="1">
                  <c:v>166.1415059644207</c:v>
                </c:pt>
                <c:pt idx="2">
                  <c:v>190.4816179190791</c:v>
                </c:pt>
                <c:pt idx="3">
                  <c:v>202.76654216161856</c:v>
                </c:pt>
                <c:pt idx="4">
                  <c:v>209.42648278842466</c:v>
                </c:pt>
                <c:pt idx="5">
                  <c:v>215.72580481528007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34-A3C2-4043-9B39-6D745B5D5D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9324288"/>
        <c:axId val="89324864"/>
      </c:scatterChart>
      <c:valAx>
        <c:axId val="89324288"/>
        <c:scaling>
          <c:orientation val="minMax"/>
          <c:max val="32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 rate, lb N/acre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89324864"/>
        <c:crosses val="autoZero"/>
        <c:crossBetween val="midCat"/>
        <c:majorUnit val="50"/>
      </c:valAx>
      <c:valAx>
        <c:axId val="8932486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Yield, bu/acre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89324288"/>
        <c:crosses val="autoZero"/>
        <c:crossBetween val="midCat"/>
      </c:valAx>
    </c:plotArea>
    <c:legend>
      <c:legendPos val="t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legendEntry>
        <c:idx val="12"/>
        <c:delete val="1"/>
      </c:legendEntry>
      <c:legendEntry>
        <c:idx val="13"/>
        <c:delete val="1"/>
      </c:legendEntry>
      <c:legendEntry>
        <c:idx val="14"/>
        <c:delete val="1"/>
      </c:legendEntry>
      <c:legendEntry>
        <c:idx val="15"/>
        <c:delete val="1"/>
      </c:legendEntry>
      <c:legendEntry>
        <c:idx val="16"/>
        <c:delete val="1"/>
      </c:legendEntry>
      <c:legendEntry>
        <c:idx val="17"/>
        <c:delete val="1"/>
      </c:legendEntry>
      <c:legendEntry>
        <c:idx val="18"/>
        <c:delete val="1"/>
      </c:legendEntry>
      <c:legendEntry>
        <c:idx val="19"/>
        <c:delete val="1"/>
      </c:legendEntry>
      <c:legendEntry>
        <c:idx val="20"/>
        <c:delete val="1"/>
      </c:legendEntry>
      <c:legendEntry>
        <c:idx val="21"/>
        <c:delete val="1"/>
      </c:legendEntry>
      <c:legendEntry>
        <c:idx val="22"/>
        <c:delete val="1"/>
      </c:legendEntry>
      <c:legendEntry>
        <c:idx val="23"/>
        <c:delete val="1"/>
      </c:legendEntry>
      <c:legendEntry>
        <c:idx val="24"/>
        <c:delete val="1"/>
      </c:legendEntry>
      <c:legendEntry>
        <c:idx val="25"/>
        <c:delete val="1"/>
      </c:legendEntry>
      <c:legendEntry>
        <c:idx val="26"/>
        <c:delete val="1"/>
      </c:legendEntry>
      <c:legendEntry>
        <c:idx val="27"/>
        <c:delete val="1"/>
      </c:legendEntry>
      <c:legendEntry>
        <c:idx val="28"/>
        <c:delete val="1"/>
      </c:legendEntry>
      <c:legendEntry>
        <c:idx val="29"/>
        <c:delete val="1"/>
      </c:legendEntry>
      <c:legendEntry>
        <c:idx val="30"/>
        <c:delete val="1"/>
      </c:legendEntry>
      <c:legendEntry>
        <c:idx val="31"/>
        <c:delete val="1"/>
      </c:legendEntry>
      <c:legendEntry>
        <c:idx val="32"/>
        <c:delete val="1"/>
      </c:legendEntry>
      <c:legendEntry>
        <c:idx val="33"/>
        <c:delete val="1"/>
      </c:legendEntry>
      <c:legendEntry>
        <c:idx val="34"/>
        <c:delete val="1"/>
      </c:legendEntry>
      <c:legendEntry>
        <c:idx val="35"/>
        <c:delete val="1"/>
      </c:legendEntry>
      <c:legendEntry>
        <c:idx val="36"/>
        <c:delete val="1"/>
      </c:legendEntry>
      <c:legendEntry>
        <c:idx val="37"/>
        <c:delete val="1"/>
      </c:legendEntry>
      <c:legendEntry>
        <c:idx val="38"/>
        <c:delete val="1"/>
      </c:legendEntry>
      <c:legendEntry>
        <c:idx val="39"/>
        <c:delete val="1"/>
      </c:legendEntry>
      <c:legendEntry>
        <c:idx val="40"/>
        <c:delete val="1"/>
      </c:legendEntry>
      <c:legendEntry>
        <c:idx val="41"/>
        <c:delete val="1"/>
      </c:legendEntry>
      <c:legendEntry>
        <c:idx val="42"/>
        <c:delete val="1"/>
      </c:legendEntry>
      <c:legendEntry>
        <c:idx val="43"/>
        <c:delete val="1"/>
      </c:legendEntry>
      <c:legendEntry>
        <c:idx val="44"/>
        <c:delete val="1"/>
      </c:legendEntry>
      <c:legendEntry>
        <c:idx val="45"/>
        <c:delete val="1"/>
      </c:legendEntry>
      <c:legendEntry>
        <c:idx val="46"/>
        <c:delete val="1"/>
      </c:legendEntry>
      <c:legendEntry>
        <c:idx val="47"/>
        <c:delete val="1"/>
      </c:legendEntry>
      <c:legendEntry>
        <c:idx val="48"/>
        <c:delete val="1"/>
      </c:legendEntry>
      <c:legendEntry>
        <c:idx val="51"/>
        <c:delete val="1"/>
      </c:legendEntry>
      <c:legendEntry>
        <c:idx val="52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10 on-farm N trials, corn-corn, 2017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marker>
            <c:symbol val="none"/>
          </c:marker>
          <c:xVal>
            <c:numRef>
              <c:f>'[Summary fcns figs 2017.xlsx]Corn-Corn'!$B$6:$B$11</c:f>
              <c:numCache>
                <c:formatCode>General</c:formatCode>
                <c:ptCount val="6"/>
                <c:pt idx="0">
                  <c:v>40</c:v>
                </c:pt>
                <c:pt idx="1">
                  <c:v>90</c:v>
                </c:pt>
                <c:pt idx="2">
                  <c:v>140</c:v>
                </c:pt>
                <c:pt idx="3">
                  <c:v>190</c:v>
                </c:pt>
                <c:pt idx="4">
                  <c:v>240</c:v>
                </c:pt>
                <c:pt idx="5">
                  <c:v>290</c:v>
                </c:pt>
              </c:numCache>
            </c:numRef>
          </c:xVal>
          <c:yVal>
            <c:numRef>
              <c:f>'[Summary fcns figs 2017.xlsx]Corn-Corn'!$C$6:$C$11</c:f>
              <c:numCache>
                <c:formatCode>General</c:formatCode>
                <c:ptCount val="6"/>
                <c:pt idx="0">
                  <c:v>186.93517569305303</c:v>
                </c:pt>
                <c:pt idx="1">
                  <c:v>264.00485540835552</c:v>
                </c:pt>
                <c:pt idx="2">
                  <c:v>267.76398262507848</c:v>
                </c:pt>
                <c:pt idx="3">
                  <c:v>284.79493435808484</c:v>
                </c:pt>
                <c:pt idx="4">
                  <c:v>293.0074579084303</c:v>
                </c:pt>
                <c:pt idx="5">
                  <c:v>295.37880678249945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0F9-4264-9155-328C74EC630E}"/>
            </c:ext>
          </c:extLst>
        </c:ser>
        <c:ser>
          <c:idx val="1"/>
          <c:order val="1"/>
          <c:marker>
            <c:symbol val="none"/>
          </c:marker>
          <c:xVal>
            <c:numRef>
              <c:f>'[Summary fcns figs 2017.xlsx]Corn-Corn'!$B$14:$B$19</c:f>
              <c:numCache>
                <c:formatCode>General</c:formatCode>
                <c:ptCount val="6"/>
                <c:pt idx="0">
                  <c:v>39</c:v>
                </c:pt>
                <c:pt idx="1">
                  <c:v>89</c:v>
                </c:pt>
                <c:pt idx="2">
                  <c:v>139</c:v>
                </c:pt>
                <c:pt idx="3">
                  <c:v>189</c:v>
                </c:pt>
                <c:pt idx="4">
                  <c:v>239</c:v>
                </c:pt>
                <c:pt idx="5">
                  <c:v>289</c:v>
                </c:pt>
              </c:numCache>
            </c:numRef>
          </c:xVal>
          <c:yVal>
            <c:numRef>
              <c:f>'[Summary fcns figs 2017.xlsx]Corn-Corn'!$C$14:$C$19</c:f>
              <c:numCache>
                <c:formatCode>General</c:formatCode>
                <c:ptCount val="6"/>
                <c:pt idx="0">
                  <c:v>107.02690644257704</c:v>
                </c:pt>
                <c:pt idx="1">
                  <c:v>183.17386722689074</c:v>
                </c:pt>
                <c:pt idx="2">
                  <c:v>206.0482224089636</c:v>
                </c:pt>
                <c:pt idx="3">
                  <c:v>206.94606274509806</c:v>
                </c:pt>
                <c:pt idx="4">
                  <c:v>232.39558263305321</c:v>
                </c:pt>
                <c:pt idx="5">
                  <c:v>230.46880168067227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0F9-4264-9155-328C74EC630E}"/>
            </c:ext>
          </c:extLst>
        </c:ser>
        <c:ser>
          <c:idx val="2"/>
          <c:order val="2"/>
          <c:marker>
            <c:symbol val="none"/>
          </c:marker>
          <c:xVal>
            <c:numRef>
              <c:f>'[Summary fcns figs 2017.xlsx]Corn-Corn'!$B$21:$B$25</c:f>
              <c:numCache>
                <c:formatCode>General</c:formatCode>
                <c:ptCount val="5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</c:numCache>
            </c:numRef>
          </c:xVal>
          <c:yVal>
            <c:numRef>
              <c:f>'[Summary fcns figs 2017.xlsx]Corn-Corn'!$C$21:$C$25</c:f>
              <c:numCache>
                <c:formatCode>General</c:formatCode>
                <c:ptCount val="5"/>
                <c:pt idx="0">
                  <c:v>169.62</c:v>
                </c:pt>
                <c:pt idx="1">
                  <c:v>197.34</c:v>
                </c:pt>
                <c:pt idx="2">
                  <c:v>227.03</c:v>
                </c:pt>
                <c:pt idx="3">
                  <c:v>228.84</c:v>
                </c:pt>
                <c:pt idx="4">
                  <c:v>229.66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50F9-4264-9155-328C74EC630E}"/>
            </c:ext>
          </c:extLst>
        </c:ser>
        <c:ser>
          <c:idx val="3"/>
          <c:order val="3"/>
          <c:marker>
            <c:symbol val="none"/>
          </c:marker>
          <c:xVal>
            <c:numRef>
              <c:f>'[Summary fcns figs 2017.xlsx]Corn-Corn'!$B$27:$B$32</c:f>
              <c:numCache>
                <c:formatCode>General</c:formatCode>
                <c:ptCount val="6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</c:numCache>
            </c:numRef>
          </c:xVal>
          <c:yVal>
            <c:numRef>
              <c:f>'[Summary fcns figs 2017.xlsx]Corn-Corn'!$C$27:$C$32</c:f>
              <c:numCache>
                <c:formatCode>General</c:formatCode>
                <c:ptCount val="6"/>
                <c:pt idx="0">
                  <c:v>148.96826057656395</c:v>
                </c:pt>
                <c:pt idx="1">
                  <c:v>213.07747902427639</c:v>
                </c:pt>
                <c:pt idx="2">
                  <c:v>244.51729258636792</c:v>
                </c:pt>
                <c:pt idx="3">
                  <c:v>261.18325526610641</c:v>
                </c:pt>
                <c:pt idx="4">
                  <c:v>271.68632133053217</c:v>
                </c:pt>
                <c:pt idx="5">
                  <c:v>285.28078600373482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50F9-4264-9155-328C74EC630E}"/>
            </c:ext>
          </c:extLst>
        </c:ser>
        <c:ser>
          <c:idx val="4"/>
          <c:order val="4"/>
          <c:marker>
            <c:symbol val="none"/>
          </c:marker>
          <c:xVal>
            <c:numRef>
              <c:f>'[Summary fcns figs 2017.xlsx]Corn-Corn'!$B$34:$B$39</c:f>
              <c:numCache>
                <c:formatCode>General</c:formatCode>
                <c:ptCount val="6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</c:numCache>
            </c:numRef>
          </c:xVal>
          <c:yVal>
            <c:numRef>
              <c:f>'[Summary fcns figs 2017.xlsx]Corn-Corn'!$C$34:$C$39</c:f>
              <c:numCache>
                <c:formatCode>General</c:formatCode>
                <c:ptCount val="6"/>
                <c:pt idx="0">
                  <c:v>180.44</c:v>
                </c:pt>
                <c:pt idx="1">
                  <c:v>195.21</c:v>
                </c:pt>
                <c:pt idx="2">
                  <c:v>228.72</c:v>
                </c:pt>
                <c:pt idx="3">
                  <c:v>222.76</c:v>
                </c:pt>
                <c:pt idx="4">
                  <c:v>228.32</c:v>
                </c:pt>
                <c:pt idx="5">
                  <c:v>237.27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50F9-4264-9155-328C74EC630E}"/>
            </c:ext>
          </c:extLst>
        </c:ser>
        <c:ser>
          <c:idx val="5"/>
          <c:order val="5"/>
          <c:marker>
            <c:symbol val="none"/>
          </c:marker>
          <c:xVal>
            <c:numRef>
              <c:f>'[Summary fcns figs 2017.xlsx]Corn-Corn'!$B$41:$B$46</c:f>
              <c:numCache>
                <c:formatCode>General</c:formatCode>
                <c:ptCount val="6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</c:numCache>
            </c:numRef>
          </c:xVal>
          <c:yVal>
            <c:numRef>
              <c:f>'[Summary fcns figs 2017.xlsx]Corn-Corn'!$C$41:$C$46</c:f>
              <c:numCache>
                <c:formatCode>General</c:formatCode>
                <c:ptCount val="6"/>
                <c:pt idx="0">
                  <c:v>97.799599999999998</c:v>
                </c:pt>
                <c:pt idx="1">
                  <c:v>165.28</c:v>
                </c:pt>
                <c:pt idx="2">
                  <c:v>194.42</c:v>
                </c:pt>
                <c:pt idx="3">
                  <c:v>209.63</c:v>
                </c:pt>
                <c:pt idx="4">
                  <c:v>213.95</c:v>
                </c:pt>
                <c:pt idx="5">
                  <c:v>193.89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50F9-4264-9155-328C74EC630E}"/>
            </c:ext>
          </c:extLst>
        </c:ser>
        <c:ser>
          <c:idx val="6"/>
          <c:order val="6"/>
          <c:marker>
            <c:symbol val="none"/>
          </c:marker>
          <c:xVal>
            <c:numRef>
              <c:f>'[Summary fcns figs 2017.xlsx]Corn-Corn'!$B$48:$B$53</c:f>
              <c:numCache>
                <c:formatCode>General</c:formatCode>
                <c:ptCount val="6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</c:numCache>
            </c:numRef>
          </c:xVal>
          <c:yVal>
            <c:numRef>
              <c:f>'[Summary fcns figs 2017.xlsx]Corn-Corn'!$C$48:$C$53</c:f>
              <c:numCache>
                <c:formatCode>General</c:formatCode>
                <c:ptCount val="6"/>
                <c:pt idx="0">
                  <c:v>175.15</c:v>
                </c:pt>
                <c:pt idx="1">
                  <c:v>190.99</c:v>
                </c:pt>
                <c:pt idx="2">
                  <c:v>203.42</c:v>
                </c:pt>
                <c:pt idx="3">
                  <c:v>209.66</c:v>
                </c:pt>
                <c:pt idx="4">
                  <c:v>207.03</c:v>
                </c:pt>
                <c:pt idx="5">
                  <c:v>214.01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50F9-4264-9155-328C74EC630E}"/>
            </c:ext>
          </c:extLst>
        </c:ser>
        <c:ser>
          <c:idx val="7"/>
          <c:order val="7"/>
          <c:marker>
            <c:symbol val="none"/>
          </c:marker>
          <c:xVal>
            <c:numRef>
              <c:f>'[Summary fcns figs 2017.xlsx]Corn-Corn'!$B$55:$B$59</c:f>
              <c:numCache>
                <c:formatCode>General</c:formatCode>
                <c:ptCount val="5"/>
                <c:pt idx="0">
                  <c:v>30</c:v>
                </c:pt>
                <c:pt idx="1">
                  <c:v>80</c:v>
                </c:pt>
                <c:pt idx="2">
                  <c:v>130</c:v>
                </c:pt>
                <c:pt idx="3">
                  <c:v>180</c:v>
                </c:pt>
                <c:pt idx="4">
                  <c:v>230</c:v>
                </c:pt>
              </c:numCache>
            </c:numRef>
          </c:xVal>
          <c:yVal>
            <c:numRef>
              <c:f>'[Summary fcns figs 2017.xlsx]Corn-Corn'!$C$55:$C$59</c:f>
              <c:numCache>
                <c:formatCode>General</c:formatCode>
                <c:ptCount val="5"/>
                <c:pt idx="0">
                  <c:v>205.10781903056261</c:v>
                </c:pt>
                <c:pt idx="1">
                  <c:v>216.80124492420819</c:v>
                </c:pt>
                <c:pt idx="2">
                  <c:v>210.04148841347191</c:v>
                </c:pt>
                <c:pt idx="3">
                  <c:v>213.34561142461231</c:v>
                </c:pt>
                <c:pt idx="4">
                  <c:v>212.99508703461046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50F9-4264-9155-328C74EC630E}"/>
            </c:ext>
          </c:extLst>
        </c:ser>
        <c:ser>
          <c:idx val="11"/>
          <c:order val="8"/>
          <c:tx>
            <c:v>Optimum</c:v>
          </c:tx>
          <c:spPr>
            <a:ln w="47625">
              <a:noFill/>
            </a:ln>
          </c:spPr>
          <c:marker>
            <c:symbol val="triangle"/>
            <c:size val="11"/>
            <c:spPr>
              <a:solidFill>
                <a:srgbClr val="FFFF00"/>
              </a:solidFill>
              <a:ln>
                <a:solidFill>
                  <a:srgbClr val="000000"/>
                </a:solidFill>
              </a:ln>
            </c:spPr>
          </c:marker>
          <c:xVal>
            <c:numRef>
              <c:f>'[Summary fcns figs 2017.xlsx]Corn-Corn'!$Y$7:$Y$16</c:f>
              <c:numCache>
                <c:formatCode>General</c:formatCode>
                <c:ptCount val="10"/>
                <c:pt idx="0">
                  <c:v>155.57542768273714</c:v>
                </c:pt>
                <c:pt idx="1">
                  <c:v>167.94166666666666</c:v>
                </c:pt>
                <c:pt idx="2">
                  <c:v>134.50570342205324</c:v>
                </c:pt>
                <c:pt idx="3">
                  <c:v>190.13840830449826</c:v>
                </c:pt>
                <c:pt idx="4">
                  <c:v>161.72794117647061</c:v>
                </c:pt>
                <c:pt idx="5">
                  <c:v>161.26315789473682</c:v>
                </c:pt>
                <c:pt idx="6">
                  <c:v>136.52380952380952</c:v>
                </c:pt>
                <c:pt idx="7">
                  <c:v>62.291169451073984</c:v>
                </c:pt>
                <c:pt idx="8">
                  <c:v>165.29100529100526</c:v>
                </c:pt>
                <c:pt idx="9">
                  <c:v>142.62987012987014</c:v>
                </c:pt>
              </c:numCache>
            </c:numRef>
          </c:xVal>
          <c:yVal>
            <c:numRef>
              <c:f>'[Summary fcns figs 2017.xlsx]Corn-Corn'!$Z$7:$Z$16</c:f>
              <c:numCache>
                <c:formatCode>General</c:formatCode>
                <c:ptCount val="10"/>
                <c:pt idx="0">
                  <c:v>287.5874218506998</c:v>
                </c:pt>
                <c:pt idx="1">
                  <c:v>221.79698708333333</c:v>
                </c:pt>
                <c:pt idx="2">
                  <c:v>229.13196292775666</c:v>
                </c:pt>
                <c:pt idx="3">
                  <c:v>276.39489619377167</c:v>
                </c:pt>
                <c:pt idx="4">
                  <c:v>230.34485477941175</c:v>
                </c:pt>
                <c:pt idx="5">
                  <c:v>216.3083789473684</c:v>
                </c:pt>
                <c:pt idx="6">
                  <c:v>208.12306904761905</c:v>
                </c:pt>
                <c:pt idx="7">
                  <c:v>212.6871121718377</c:v>
                </c:pt>
                <c:pt idx="8">
                  <c:v>268.20292063492059</c:v>
                </c:pt>
                <c:pt idx="9">
                  <c:v>233.091637987013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50F9-4264-9155-328C74EC630E}"/>
            </c:ext>
          </c:extLst>
        </c:ser>
        <c:ser>
          <c:idx val="12"/>
          <c:order val="9"/>
          <c:tx>
            <c:v>MRTN</c:v>
          </c:tx>
          <c:spPr>
            <a:ln w="47625">
              <a:noFill/>
            </a:ln>
          </c:spPr>
          <c:marker>
            <c:symbol val="circle"/>
            <c:size val="9"/>
            <c:spPr>
              <a:solidFill>
                <a:srgbClr val="00B050"/>
              </a:solidFill>
              <a:ln>
                <a:solidFill>
                  <a:srgbClr val="000000"/>
                </a:solidFill>
              </a:ln>
            </c:spPr>
          </c:marker>
          <c:xVal>
            <c:numRef>
              <c:f>'[Summary fcns figs 2017.xlsx]Corn-Corn'!$AA$7:$AA$16</c:f>
              <c:numCache>
                <c:formatCode>General</c:formatCode>
                <c:ptCount val="10"/>
                <c:pt idx="0">
                  <c:v>200</c:v>
                </c:pt>
                <c:pt idx="1">
                  <c:v>200</c:v>
                </c:pt>
                <c:pt idx="2">
                  <c:v>200</c:v>
                </c:pt>
                <c:pt idx="3">
                  <c:v>200</c:v>
                </c:pt>
                <c:pt idx="4">
                  <c:v>200</c:v>
                </c:pt>
                <c:pt idx="5">
                  <c:v>200</c:v>
                </c:pt>
                <c:pt idx="6">
                  <c:v>200</c:v>
                </c:pt>
                <c:pt idx="7">
                  <c:v>200</c:v>
                </c:pt>
                <c:pt idx="8">
                  <c:v>200</c:v>
                </c:pt>
                <c:pt idx="9">
                  <c:v>200</c:v>
                </c:pt>
              </c:numCache>
            </c:numRef>
          </c:xVal>
          <c:yVal>
            <c:numRef>
              <c:f>'[Summary fcns figs 2017.xlsx]Corn-Corn'!$AB$7:$AB$16</c:f>
              <c:numCache>
                <c:formatCode>General</c:formatCode>
                <c:ptCount val="10"/>
                <c:pt idx="0">
                  <c:v>287.97622433903575</c:v>
                </c:pt>
                <c:pt idx="1">
                  <c:v>222.21365375000002</c:v>
                </c:pt>
                <c:pt idx="2">
                  <c:v>230.082533269962</c:v>
                </c:pt>
                <c:pt idx="3">
                  <c:v>277.10000000000002</c:v>
                </c:pt>
                <c:pt idx="4">
                  <c:v>232.1830900735294</c:v>
                </c:pt>
                <c:pt idx="5">
                  <c:v>216.96627368421048</c:v>
                </c:pt>
                <c:pt idx="6">
                  <c:v>210.50402142857143</c:v>
                </c:pt>
                <c:pt idx="7">
                  <c:v>213.2837708830549</c:v>
                </c:pt>
                <c:pt idx="8">
                  <c:v>268.86429629629635</c:v>
                </c:pt>
                <c:pt idx="9">
                  <c:v>234.71501461038963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50F9-4264-9155-328C74EC630E}"/>
            </c:ext>
          </c:extLst>
        </c:ser>
        <c:ser>
          <c:idx val="8"/>
          <c:order val="10"/>
          <c:marker>
            <c:symbol val="none"/>
          </c:marker>
          <c:xVal>
            <c:numRef>
              <c:f>'[Summary fcns figs 2017.xlsx]Corn-Corn'!$B$61:$B$66</c:f>
              <c:numCache>
                <c:formatCode>General</c:formatCode>
                <c:ptCount val="6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</c:numCache>
            </c:numRef>
          </c:xVal>
          <c:yVal>
            <c:numRef>
              <c:f>'[Summary fcns figs 2017.xlsx]Corn-Corn'!$C$61:$C$66</c:f>
              <c:numCache>
                <c:formatCode>General</c:formatCode>
                <c:ptCount val="6"/>
                <c:pt idx="0">
                  <c:v>144.05088770341891</c:v>
                </c:pt>
                <c:pt idx="1">
                  <c:v>217.00778122868437</c:v>
                </c:pt>
                <c:pt idx="2">
                  <c:v>240.68900344136227</c:v>
                </c:pt>
                <c:pt idx="3">
                  <c:v>258.95039792561397</c:v>
                </c:pt>
                <c:pt idx="4">
                  <c:v>269.28366562449861</c:v>
                </c:pt>
                <c:pt idx="5">
                  <c:v>274.10875678015987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50F9-4264-9155-328C74EC630E}"/>
            </c:ext>
          </c:extLst>
        </c:ser>
        <c:ser>
          <c:idx val="9"/>
          <c:order val="11"/>
          <c:marker>
            <c:symbol val="none"/>
          </c:marker>
          <c:xVal>
            <c:numRef>
              <c:f>'[Summary fcns figs 2017.xlsx]Corn-Corn'!$B$68:$B$73</c:f>
              <c:numCache>
                <c:formatCode>General</c:formatCode>
                <c:ptCount val="6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</c:numCache>
            </c:numRef>
          </c:xVal>
          <c:yVal>
            <c:numRef>
              <c:f>'[Summary fcns figs 2017.xlsx]Corn-Corn'!$C$68:$C$73</c:f>
              <c:numCache>
                <c:formatCode>General</c:formatCode>
                <c:ptCount val="6"/>
                <c:pt idx="0">
                  <c:v>188.81390118368458</c:v>
                </c:pt>
                <c:pt idx="1">
                  <c:v>206.25525808254869</c:v>
                </c:pt>
                <c:pt idx="2">
                  <c:v>231.56724640047878</c:v>
                </c:pt>
                <c:pt idx="3">
                  <c:v>230.23780605845764</c:v>
                </c:pt>
                <c:pt idx="4">
                  <c:v>230.23628949014869</c:v>
                </c:pt>
                <c:pt idx="5">
                  <c:v>240.71262110131227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50F9-4264-9155-328C74EC63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1952128"/>
        <c:axId val="271952704"/>
      </c:scatterChart>
      <c:valAx>
        <c:axId val="271952128"/>
        <c:scaling>
          <c:orientation val="minMax"/>
          <c:max val="32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 rate, lb N/acre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271952704"/>
        <c:crosses val="autoZero"/>
        <c:crossBetween val="midCat"/>
        <c:majorUnit val="50"/>
      </c:valAx>
      <c:valAx>
        <c:axId val="2719527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Yield, bu/acre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271952128"/>
        <c:crosses val="autoZero"/>
        <c:crossBetween val="midCat"/>
      </c:valAx>
    </c:plotArea>
    <c:legend>
      <c:legendPos val="t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10"/>
        <c:delete val="1"/>
      </c:legendEntry>
      <c:legendEntry>
        <c:idx val="11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Urbana Soy-Corn 2017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'[On-REC SC N rate strip trial Urbana 2017.xlsx]Analysis'!$N$29</c:f>
              <c:strCache>
                <c:ptCount val="1"/>
                <c:pt idx="0">
                  <c:v>Early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8"/>
            <c:spPr>
              <a:solidFill>
                <a:srgbClr val="0070C0"/>
              </a:solidFill>
              <a:ln w="9525" cap="rnd">
                <a:solidFill>
                  <a:srgbClr val="00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'[On-REC SC N rate strip trial Urbana 2017.xlsx]Analysis'!$M$30:$M$35</c:f>
              <c:numCache>
                <c:formatCode>General</c:formatCode>
                <c:ptCount val="6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</c:numCache>
            </c:numRef>
          </c:xVal>
          <c:yVal>
            <c:numRef>
              <c:f>'[On-REC SC N rate strip trial Urbana 2017.xlsx]Analysis'!$N$30:$N$35</c:f>
              <c:numCache>
                <c:formatCode>General</c:formatCode>
                <c:ptCount val="6"/>
                <c:pt idx="0">
                  <c:v>146.63</c:v>
                </c:pt>
                <c:pt idx="1">
                  <c:v>187.69</c:v>
                </c:pt>
                <c:pt idx="2">
                  <c:v>199.73</c:v>
                </c:pt>
                <c:pt idx="3">
                  <c:v>206.09</c:v>
                </c:pt>
                <c:pt idx="4">
                  <c:v>213.78</c:v>
                </c:pt>
                <c:pt idx="5">
                  <c:v>220.23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800-4F95-A074-05016AF3D1D0}"/>
            </c:ext>
          </c:extLst>
        </c:ser>
        <c:ser>
          <c:idx val="1"/>
          <c:order val="1"/>
          <c:tx>
            <c:strRef>
              <c:f>'[On-REC SC N rate strip trial Urbana 2017.xlsx]Analysis'!$O$29</c:f>
              <c:strCache>
                <c:ptCount val="1"/>
                <c:pt idx="0">
                  <c:v>Late-split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8"/>
            <c:spPr>
              <a:solidFill>
                <a:srgbClr val="FF6600"/>
              </a:solidFill>
              <a:ln w="9525" cap="rnd">
                <a:solidFill>
                  <a:srgbClr val="00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'[On-REC SC N rate strip trial Urbana 2017.xlsx]Analysis'!$M$30:$M$35</c:f>
              <c:numCache>
                <c:formatCode>General</c:formatCode>
                <c:ptCount val="6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</c:numCache>
            </c:numRef>
          </c:xVal>
          <c:yVal>
            <c:numRef>
              <c:f>'[On-REC SC N rate strip trial Urbana 2017.xlsx]Analysis'!$O$30:$O$35</c:f>
              <c:numCache>
                <c:formatCode>General</c:formatCode>
                <c:ptCount val="6"/>
                <c:pt idx="0">
                  <c:v>146.63</c:v>
                </c:pt>
                <c:pt idx="1">
                  <c:v>183.93</c:v>
                </c:pt>
                <c:pt idx="2">
                  <c:v>197.04</c:v>
                </c:pt>
                <c:pt idx="3">
                  <c:v>211.36</c:v>
                </c:pt>
                <c:pt idx="4">
                  <c:v>200.94</c:v>
                </c:pt>
                <c:pt idx="5">
                  <c:v>222.85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800-4F95-A074-05016AF3D1D0}"/>
            </c:ext>
          </c:extLst>
        </c:ser>
        <c:ser>
          <c:idx val="2"/>
          <c:order val="2"/>
          <c:spPr>
            <a:ln w="38100" cap="rnd">
              <a:solidFill>
                <a:srgbClr val="0070C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xVal>
            <c:numRef>
              <c:f>'[On-REC SC N rate strip trial Urbana 2017.xlsx]Analysis'!$AG$39:$AG$48</c:f>
              <c:numCache>
                <c:formatCode>General</c:formatCode>
                <c:ptCount val="10"/>
                <c:pt idx="0">
                  <c:v>0</c:v>
                </c:pt>
                <c:pt idx="1">
                  <c:v>30</c:v>
                </c:pt>
                <c:pt idx="2">
                  <c:v>60</c:v>
                </c:pt>
                <c:pt idx="3">
                  <c:v>90</c:v>
                </c:pt>
                <c:pt idx="4">
                  <c:v>120</c:v>
                </c:pt>
                <c:pt idx="5">
                  <c:v>150</c:v>
                </c:pt>
                <c:pt idx="6">
                  <c:v>175</c:v>
                </c:pt>
                <c:pt idx="7">
                  <c:v>182.14285714285714</c:v>
                </c:pt>
                <c:pt idx="8">
                  <c:v>182.14285714285714</c:v>
                </c:pt>
                <c:pt idx="9">
                  <c:v>250</c:v>
                </c:pt>
              </c:numCache>
            </c:numRef>
          </c:xVal>
          <c:yVal>
            <c:numRef>
              <c:f>'[On-REC SC N rate strip trial Urbana 2017.xlsx]Analysis'!$AH$39:$AH$48</c:f>
              <c:numCache>
                <c:formatCode>General</c:formatCode>
                <c:ptCount val="10"/>
                <c:pt idx="0">
                  <c:v>149.80000000000001</c:v>
                </c:pt>
                <c:pt idx="1">
                  <c:v>169.45599999999999</c:v>
                </c:pt>
                <c:pt idx="2">
                  <c:v>185.584</c:v>
                </c:pt>
                <c:pt idx="3">
                  <c:v>198.184</c:v>
                </c:pt>
                <c:pt idx="4">
                  <c:v>207.25600000000003</c:v>
                </c:pt>
                <c:pt idx="5">
                  <c:v>212.79999999999998</c:v>
                </c:pt>
                <c:pt idx="6">
                  <c:v>214.72499999999999</c:v>
                </c:pt>
                <c:pt idx="7">
                  <c:v>214.82500000000005</c:v>
                </c:pt>
                <c:pt idx="8">
                  <c:v>214.82500000000005</c:v>
                </c:pt>
                <c:pt idx="9">
                  <c:v>214.82500000000005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3800-4F95-A074-05016AF3D1D0}"/>
            </c:ext>
          </c:extLst>
        </c:ser>
        <c:ser>
          <c:idx val="3"/>
          <c:order val="3"/>
          <c:spPr>
            <a:ln w="38100" cap="rnd">
              <a:solidFill>
                <a:srgbClr val="FF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xVal>
            <c:numRef>
              <c:f>'[On-REC SC N rate strip trial Urbana 2017.xlsx]Analysis'!$AM$39:$AM$48</c:f>
              <c:numCache>
                <c:formatCode>General</c:formatCode>
                <c:ptCount val="10"/>
                <c:pt idx="0">
                  <c:v>0</c:v>
                </c:pt>
                <c:pt idx="1">
                  <c:v>30</c:v>
                </c:pt>
                <c:pt idx="2">
                  <c:v>60</c:v>
                </c:pt>
                <c:pt idx="3">
                  <c:v>90</c:v>
                </c:pt>
                <c:pt idx="4">
                  <c:v>120</c:v>
                </c:pt>
                <c:pt idx="5">
                  <c:v>150</c:v>
                </c:pt>
                <c:pt idx="6">
                  <c:v>160</c:v>
                </c:pt>
                <c:pt idx="7">
                  <c:v>170.38812785388126</c:v>
                </c:pt>
                <c:pt idx="8">
                  <c:v>170.38812785388126</c:v>
                </c:pt>
                <c:pt idx="9">
                  <c:v>250</c:v>
                </c:pt>
              </c:numCache>
            </c:numRef>
          </c:xVal>
          <c:yVal>
            <c:numRef>
              <c:f>'[On-REC SC N rate strip trial Urbana 2017.xlsx]Analysis'!$AN$39:$AN$48</c:f>
              <c:numCache>
                <c:formatCode>General</c:formatCode>
                <c:ptCount val="10"/>
                <c:pt idx="0">
                  <c:v>148</c:v>
                </c:pt>
                <c:pt idx="1">
                  <c:v>168.41800000000001</c:v>
                </c:pt>
                <c:pt idx="2">
                  <c:v>184.89400000000001</c:v>
                </c:pt>
                <c:pt idx="3">
                  <c:v>197.428</c:v>
                </c:pt>
                <c:pt idx="4">
                  <c:v>206.01999999999998</c:v>
                </c:pt>
                <c:pt idx="5">
                  <c:v>210.67</c:v>
                </c:pt>
                <c:pt idx="6">
                  <c:v>211.34400000000002</c:v>
                </c:pt>
                <c:pt idx="7">
                  <c:v>211.58032990867579</c:v>
                </c:pt>
                <c:pt idx="8">
                  <c:v>211.58032990867579</c:v>
                </c:pt>
                <c:pt idx="9">
                  <c:v>211.58032990867579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3800-4F95-A074-05016AF3D1D0}"/>
            </c:ext>
          </c:extLst>
        </c:ser>
        <c:ser>
          <c:idx val="4"/>
          <c:order val="4"/>
          <c:tx>
            <c:v>Opt.-Early</c:v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triangle"/>
            <c:size val="11"/>
            <c:spPr>
              <a:solidFill>
                <a:srgbClr val="FFFF00"/>
              </a:solidFill>
              <a:ln w="9525" cap="rnd">
                <a:solidFill>
                  <a:srgbClr val="00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'[On-REC SC N rate strip trial Urbana 2017.xlsx]Analysis'!$AK$35</c:f>
              <c:numCache>
                <c:formatCode>General</c:formatCode>
                <c:ptCount val="1"/>
                <c:pt idx="0">
                  <c:v>156.63265306122449</c:v>
                </c:pt>
              </c:numCache>
            </c:numRef>
          </c:xVal>
          <c:yVal>
            <c:numRef>
              <c:f>'[On-REC SC N rate strip trial Urbana 2017.xlsx]Analysis'!$AL$35</c:f>
              <c:numCache>
                <c:formatCode>General</c:formatCode>
                <c:ptCount val="1"/>
                <c:pt idx="0">
                  <c:v>213.54948979591839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3800-4F95-A074-05016AF3D1D0}"/>
            </c:ext>
          </c:extLst>
        </c:ser>
        <c:ser>
          <c:idx val="5"/>
          <c:order val="5"/>
          <c:tx>
            <c:v>Opt.-Late-split</c:v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triangle"/>
            <c:size val="11"/>
            <c:spPr>
              <a:solidFill>
                <a:srgbClr val="00B050"/>
              </a:solidFill>
              <a:ln w="9525" cap="rnd">
                <a:solidFill>
                  <a:srgbClr val="00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'[On-REC SC N rate strip trial Urbana 2017.xlsx]Analysis'!$AK$36</c:f>
              <c:numCache>
                <c:formatCode>General</c:formatCode>
                <c:ptCount val="1"/>
                <c:pt idx="0">
                  <c:v>147.55707762557077</c:v>
                </c:pt>
              </c:numCache>
            </c:numRef>
          </c:xVal>
          <c:yVal>
            <c:numRef>
              <c:f>'[On-REC SC N rate strip trial Urbana 2017.xlsx]Analysis'!$AL$36</c:f>
              <c:numCache>
                <c:formatCode>General</c:formatCode>
                <c:ptCount val="1"/>
                <c:pt idx="0">
                  <c:v>210.43877739726025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3800-4F95-A074-05016AF3D1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3119488"/>
        <c:axId val="333120064"/>
      </c:scatterChart>
      <c:valAx>
        <c:axId val="333119488"/>
        <c:scaling>
          <c:orientation val="minMax"/>
          <c:max val="275"/>
          <c:min val="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N rate, lb. N/acre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333120064"/>
        <c:crosses val="autoZero"/>
        <c:crossBetween val="midCat"/>
        <c:majorUnit val="50"/>
      </c:valAx>
      <c:valAx>
        <c:axId val="333120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Yield, bu/acre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33311948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4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Urbana Corn-Corn, 2017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'[N rate strip trial C-C Urbana 2017.xlsx]Analysis'!$U$40</c:f>
              <c:strCache>
                <c:ptCount val="1"/>
                <c:pt idx="0">
                  <c:v>Early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diamond"/>
            <c:size val="9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ysClr val="windowText" lastClr="00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'[N rate strip trial C-C Urbana 2017.xlsx]Analysis'!$T$41:$T$46</c:f>
              <c:numCache>
                <c:formatCode>General</c:formatCode>
                <c:ptCount val="6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</c:numCache>
            </c:numRef>
          </c:xVal>
          <c:yVal>
            <c:numRef>
              <c:f>'[N rate strip trial C-C Urbana 2017.xlsx]Analysis'!$U$41:$U$46</c:f>
              <c:numCache>
                <c:formatCode>General</c:formatCode>
                <c:ptCount val="6"/>
                <c:pt idx="0">
                  <c:v>175.15</c:v>
                </c:pt>
                <c:pt idx="1">
                  <c:v>190.99</c:v>
                </c:pt>
                <c:pt idx="2">
                  <c:v>203.42</c:v>
                </c:pt>
                <c:pt idx="3">
                  <c:v>209.66</c:v>
                </c:pt>
                <c:pt idx="4">
                  <c:v>207.03</c:v>
                </c:pt>
                <c:pt idx="5">
                  <c:v>214.01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E0F-4187-A604-D0234BDB4272}"/>
            </c:ext>
          </c:extLst>
        </c:ser>
        <c:ser>
          <c:idx val="1"/>
          <c:order val="1"/>
          <c:tx>
            <c:strRef>
              <c:f>'[N rate strip trial C-C Urbana 2017.xlsx]Analysis'!$V$40</c:f>
              <c:strCache>
                <c:ptCount val="1"/>
                <c:pt idx="0">
                  <c:v>Late-split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diamond"/>
            <c:size val="9"/>
            <c:spPr>
              <a:solidFill>
                <a:srgbClr val="00B0F0"/>
              </a:solidFill>
              <a:ln w="9525" cap="rnd">
                <a:solidFill>
                  <a:sysClr val="windowText" lastClr="00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'[N rate strip trial C-C Urbana 2017.xlsx]Analysis'!$T$41:$T$46</c:f>
              <c:numCache>
                <c:formatCode>General</c:formatCode>
                <c:ptCount val="6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</c:numCache>
            </c:numRef>
          </c:xVal>
          <c:yVal>
            <c:numRef>
              <c:f>'[N rate strip trial C-C Urbana 2017.xlsx]Analysis'!$V$41:$V$46</c:f>
              <c:numCache>
                <c:formatCode>General</c:formatCode>
                <c:ptCount val="6"/>
                <c:pt idx="0">
                  <c:v>175.15</c:v>
                </c:pt>
                <c:pt idx="1">
                  <c:v>192.37</c:v>
                </c:pt>
                <c:pt idx="2">
                  <c:v>200.05</c:v>
                </c:pt>
                <c:pt idx="3">
                  <c:v>210.23</c:v>
                </c:pt>
                <c:pt idx="4">
                  <c:v>207.47</c:v>
                </c:pt>
                <c:pt idx="5">
                  <c:v>211.14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E0F-4187-A604-D0234BDB4272}"/>
            </c:ext>
          </c:extLst>
        </c:ser>
        <c:ser>
          <c:idx val="2"/>
          <c:order val="2"/>
          <c:spPr>
            <a:ln w="38100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xVal>
            <c:numRef>
              <c:f>'[N rate strip trial C-C Urbana 2017.xlsx]Analysis'!$Z$55:$Z$64</c:f>
              <c:numCache>
                <c:formatCode>General</c:formatCode>
                <c:ptCount val="10"/>
                <c:pt idx="0">
                  <c:v>0</c:v>
                </c:pt>
                <c:pt idx="1">
                  <c:v>30</c:v>
                </c:pt>
                <c:pt idx="2">
                  <c:v>60</c:v>
                </c:pt>
                <c:pt idx="3">
                  <c:v>90</c:v>
                </c:pt>
                <c:pt idx="4">
                  <c:v>120</c:v>
                </c:pt>
                <c:pt idx="5">
                  <c:v>150</c:v>
                </c:pt>
                <c:pt idx="6">
                  <c:v>180</c:v>
                </c:pt>
                <c:pt idx="7">
                  <c:v>184.14285714285714</c:v>
                </c:pt>
                <c:pt idx="8">
                  <c:v>184.14285714285714</c:v>
                </c:pt>
                <c:pt idx="9">
                  <c:v>250</c:v>
                </c:pt>
              </c:numCache>
            </c:numRef>
          </c:xVal>
          <c:yVal>
            <c:numRef>
              <c:f>'[N rate strip trial C-C Urbana 2017.xlsx]Analysis'!$AA$55:$AA$64</c:f>
              <c:numCache>
                <c:formatCode>General</c:formatCode>
                <c:ptCount val="10"/>
                <c:pt idx="0">
                  <c:v>174.9</c:v>
                </c:pt>
                <c:pt idx="1">
                  <c:v>185.55600000000001</c:v>
                </c:pt>
                <c:pt idx="2">
                  <c:v>194.322</c:v>
                </c:pt>
                <c:pt idx="3">
                  <c:v>201.19800000000001</c:v>
                </c:pt>
                <c:pt idx="4">
                  <c:v>206.184</c:v>
                </c:pt>
                <c:pt idx="5">
                  <c:v>209.28</c:v>
                </c:pt>
                <c:pt idx="6">
                  <c:v>210.48599999999999</c:v>
                </c:pt>
                <c:pt idx="7">
                  <c:v>210.50402142857143</c:v>
                </c:pt>
                <c:pt idx="8">
                  <c:v>210.50402142857143</c:v>
                </c:pt>
                <c:pt idx="9">
                  <c:v>210.50402142857143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7E0F-4187-A604-D0234BDB4272}"/>
            </c:ext>
          </c:extLst>
        </c:ser>
        <c:ser>
          <c:idx val="3"/>
          <c:order val="3"/>
          <c:spPr>
            <a:ln w="38100" cap="rnd">
              <a:solidFill>
                <a:srgbClr val="0070C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xVal>
            <c:numRef>
              <c:f>'[N rate strip trial C-C Urbana 2017.xlsx]Analysis'!$AF$55:$AF$64</c:f>
              <c:numCache>
                <c:formatCode>General</c:formatCode>
                <c:ptCount val="10"/>
                <c:pt idx="0">
                  <c:v>0</c:v>
                </c:pt>
                <c:pt idx="1">
                  <c:v>30</c:v>
                </c:pt>
                <c:pt idx="2">
                  <c:v>60</c:v>
                </c:pt>
                <c:pt idx="3">
                  <c:v>90</c:v>
                </c:pt>
                <c:pt idx="4">
                  <c:v>120</c:v>
                </c:pt>
                <c:pt idx="5">
                  <c:v>150</c:v>
                </c:pt>
                <c:pt idx="6">
                  <c:v>180</c:v>
                </c:pt>
                <c:pt idx="7">
                  <c:v>186.58163265306123</c:v>
                </c:pt>
                <c:pt idx="8">
                  <c:v>186.58163265306123</c:v>
                </c:pt>
                <c:pt idx="9">
                  <c:v>250</c:v>
                </c:pt>
              </c:numCache>
            </c:numRef>
          </c:xVal>
          <c:yVal>
            <c:numRef>
              <c:f>'[N rate strip trial C-C Urbana 2017.xlsx]Analysis'!$AG$55:$AG$64</c:f>
              <c:numCache>
                <c:formatCode>General</c:formatCode>
                <c:ptCount val="10"/>
                <c:pt idx="0">
                  <c:v>175.4</c:v>
                </c:pt>
                <c:pt idx="1">
                  <c:v>185.489</c:v>
                </c:pt>
                <c:pt idx="2">
                  <c:v>193.81400000000002</c:v>
                </c:pt>
                <c:pt idx="3">
                  <c:v>200.37500000000003</c:v>
                </c:pt>
                <c:pt idx="4">
                  <c:v>205.172</c:v>
                </c:pt>
                <c:pt idx="5">
                  <c:v>208.20499999999998</c:v>
                </c:pt>
                <c:pt idx="6">
                  <c:v>209.47399999999999</c:v>
                </c:pt>
                <c:pt idx="7">
                  <c:v>209.51645153061224</c:v>
                </c:pt>
                <c:pt idx="8">
                  <c:v>209.51645153061224</c:v>
                </c:pt>
                <c:pt idx="9">
                  <c:v>209.51645153061224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7E0F-4187-A604-D0234BDB4272}"/>
            </c:ext>
          </c:extLst>
        </c:ser>
        <c:ser>
          <c:idx val="4"/>
          <c:order val="4"/>
          <c:tx>
            <c:v>Opt. Early N</c:v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triangle"/>
            <c:size val="10"/>
            <c:spPr>
              <a:solidFill>
                <a:srgbClr val="FFFF00"/>
              </a:solidFill>
              <a:ln w="9525" cap="rnd">
                <a:solidFill>
                  <a:srgbClr val="00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'[N rate strip trial C-C Urbana 2017.xlsx]Analysis'!$AD$51</c:f>
              <c:numCache>
                <c:formatCode>General</c:formatCode>
                <c:ptCount val="1"/>
                <c:pt idx="0">
                  <c:v>136.52380952380952</c:v>
                </c:pt>
              </c:numCache>
            </c:numRef>
          </c:xVal>
          <c:yVal>
            <c:numRef>
              <c:f>'[N rate strip trial C-C Urbana 2017.xlsx]Analysis'!$AE$51</c:f>
              <c:numCache>
                <c:formatCode>General</c:formatCode>
                <c:ptCount val="1"/>
                <c:pt idx="0">
                  <c:v>208.12306904761905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7E0F-4187-A604-D0234BDB4272}"/>
            </c:ext>
          </c:extLst>
        </c:ser>
        <c:ser>
          <c:idx val="5"/>
          <c:order val="5"/>
          <c:tx>
            <c:v>Opt. late-split N</c:v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triangle"/>
            <c:size val="10"/>
            <c:spPr>
              <a:solidFill>
                <a:srgbClr val="FFC000"/>
              </a:solidFill>
              <a:ln w="9525" cap="rnd">
                <a:solidFill>
                  <a:srgbClr val="00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'[N rate strip trial C-C Urbana 2017.xlsx]Analysis'!$AD$52</c:f>
              <c:numCache>
                <c:formatCode>General</c:formatCode>
                <c:ptCount val="1"/>
                <c:pt idx="0">
                  <c:v>135.56122448979593</c:v>
                </c:pt>
              </c:numCache>
            </c:numRef>
          </c:xVal>
          <c:yVal>
            <c:numRef>
              <c:f>'[N rate strip trial C-C Urbana 2017.xlsx]Analysis'!$AE$52</c:f>
              <c:numCache>
                <c:formatCode>General</c:formatCode>
                <c:ptCount val="1"/>
                <c:pt idx="0">
                  <c:v>206.96543112244899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7E0F-4187-A604-D0234BDB42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3122944"/>
        <c:axId val="333123520"/>
      </c:scatterChart>
      <c:valAx>
        <c:axId val="333122944"/>
        <c:scaling>
          <c:orientation val="minMax"/>
          <c:max val="275"/>
          <c:min val="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N rate, lb N/acre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333123520"/>
        <c:crosses val="autoZero"/>
        <c:crossBetween val="midCat"/>
      </c:valAx>
      <c:valAx>
        <c:axId val="33312352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Yield, bu/acre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33312294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4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Neoga Soy-Corn 2017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'[N rate strip trial S-C Neoga 2017.xlsx]Analysis'!$K$22</c:f>
              <c:strCache>
                <c:ptCount val="1"/>
                <c:pt idx="0">
                  <c:v>Early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diamond"/>
            <c:size val="10"/>
            <c:spPr>
              <a:solidFill>
                <a:srgbClr val="4F81BD"/>
              </a:solidFill>
              <a:ln w="3175" cap="rnd">
                <a:solidFill>
                  <a:sysClr val="windowText" lastClr="00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'[N rate strip trial S-C Neoga 2017.xlsx]Analysis'!$J$23:$J$28</c:f>
              <c:numCache>
                <c:formatCode>General</c:formatCode>
                <c:ptCount val="6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</c:numCache>
            </c:numRef>
          </c:xVal>
          <c:yVal>
            <c:numRef>
              <c:f>'[N rate strip trial S-C Neoga 2017.xlsx]Analysis'!$K$23:$K$28</c:f>
              <c:numCache>
                <c:formatCode>General</c:formatCode>
                <c:ptCount val="6"/>
                <c:pt idx="0">
                  <c:v>90.034400000000005</c:v>
                </c:pt>
                <c:pt idx="1">
                  <c:v>119.16</c:v>
                </c:pt>
                <c:pt idx="2">
                  <c:v>137.01</c:v>
                </c:pt>
                <c:pt idx="3">
                  <c:v>150.12</c:v>
                </c:pt>
                <c:pt idx="4">
                  <c:v>146.11000000000001</c:v>
                </c:pt>
                <c:pt idx="5">
                  <c:v>148.12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C89-4986-AB29-B7E1313942D4}"/>
            </c:ext>
          </c:extLst>
        </c:ser>
        <c:ser>
          <c:idx val="1"/>
          <c:order val="1"/>
          <c:tx>
            <c:strRef>
              <c:f>'[N rate strip trial S-C Neoga 2017.xlsx]Analysis'!$L$22</c:f>
              <c:strCache>
                <c:ptCount val="1"/>
                <c:pt idx="0">
                  <c:v>Late-split</c:v>
                </c:pt>
              </c:strCache>
            </c:strRef>
          </c:tx>
          <c:spPr>
            <a:ln w="28575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2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trendline>
            <c:spPr>
              <a:ln w="38100" cap="rnd">
                <a:solidFill>
                  <a:schemeClr val="accent2"/>
                </a:solidFill>
              </a:ln>
              <a:effectLst/>
            </c:spPr>
            <c:trendlineType val="poly"/>
            <c:order val="2"/>
            <c:dispRSqr val="0"/>
            <c:dispEq val="0"/>
          </c:trendline>
          <c:xVal>
            <c:numRef>
              <c:f>'[N rate strip trial S-C Neoga 2017.xlsx]Analysis'!$J$23:$J$28</c:f>
              <c:numCache>
                <c:formatCode>General</c:formatCode>
                <c:ptCount val="6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</c:numCache>
            </c:numRef>
          </c:xVal>
          <c:yVal>
            <c:numRef>
              <c:f>'[N rate strip trial S-C Neoga 2017.xlsx]Analysis'!$L$23:$L$28</c:f>
              <c:numCache>
                <c:formatCode>General</c:formatCode>
                <c:ptCount val="6"/>
                <c:pt idx="0">
                  <c:v>90.034400000000005</c:v>
                </c:pt>
                <c:pt idx="1">
                  <c:v>121.46</c:v>
                </c:pt>
                <c:pt idx="2">
                  <c:v>139.84</c:v>
                </c:pt>
                <c:pt idx="3">
                  <c:v>143.76</c:v>
                </c:pt>
                <c:pt idx="4">
                  <c:v>155.91</c:v>
                </c:pt>
                <c:pt idx="5">
                  <c:v>147.21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C89-4986-AB29-B7E1313942D4}"/>
            </c:ext>
          </c:extLst>
        </c:ser>
        <c:ser>
          <c:idx val="2"/>
          <c:order val="2"/>
          <c:spPr>
            <a:ln w="38100" cap="rnd">
              <a:solidFill>
                <a:srgbClr val="4F81BD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xVal>
            <c:numRef>
              <c:f>'[N rate strip trial S-C Neoga 2017.xlsx]Analysis'!$T$45:$T$54</c:f>
              <c:numCache>
                <c:formatCode>General</c:formatCode>
                <c:ptCount val="10"/>
                <c:pt idx="0">
                  <c:v>0</c:v>
                </c:pt>
                <c:pt idx="1">
                  <c:v>30</c:v>
                </c:pt>
                <c:pt idx="2">
                  <c:v>60</c:v>
                </c:pt>
                <c:pt idx="3">
                  <c:v>90</c:v>
                </c:pt>
                <c:pt idx="4">
                  <c:v>120</c:v>
                </c:pt>
                <c:pt idx="5">
                  <c:v>150</c:v>
                </c:pt>
                <c:pt idx="6">
                  <c:v>180</c:v>
                </c:pt>
                <c:pt idx="7">
                  <c:v>196.06249999999997</c:v>
                </c:pt>
                <c:pt idx="8">
                  <c:v>196.06249999999997</c:v>
                </c:pt>
                <c:pt idx="9">
                  <c:v>250</c:v>
                </c:pt>
              </c:numCache>
            </c:numRef>
          </c:xVal>
          <c:yVal>
            <c:numRef>
              <c:f>'[N rate strip trial S-C Neoga 2017.xlsx]Analysis'!$U$45:$U$54</c:f>
              <c:numCache>
                <c:formatCode>General</c:formatCode>
                <c:ptCount val="10"/>
                <c:pt idx="0">
                  <c:v>91.528000000000006</c:v>
                </c:pt>
                <c:pt idx="1">
                  <c:v>108.91000000000001</c:v>
                </c:pt>
                <c:pt idx="2">
                  <c:v>123.41199999999999</c:v>
                </c:pt>
                <c:pt idx="3">
                  <c:v>135.03399999999999</c:v>
                </c:pt>
                <c:pt idx="4">
                  <c:v>143.77600000000001</c:v>
                </c:pt>
                <c:pt idx="5">
                  <c:v>149.63800000000001</c:v>
                </c:pt>
                <c:pt idx="6">
                  <c:v>152.61999999999998</c:v>
                </c:pt>
                <c:pt idx="7">
                  <c:v>153.03280624999999</c:v>
                </c:pt>
                <c:pt idx="8">
                  <c:v>153.03280624999999</c:v>
                </c:pt>
                <c:pt idx="9">
                  <c:v>153.03280624999999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C89-4986-AB29-B7E1313942D4}"/>
            </c:ext>
          </c:extLst>
        </c:ser>
        <c:ser>
          <c:idx val="3"/>
          <c:order val="3"/>
          <c:tx>
            <c:v>Opt. Early</c:v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triangle"/>
            <c:size val="11"/>
            <c:spPr>
              <a:solidFill>
                <a:srgbClr val="00B050"/>
              </a:solidFill>
              <a:ln w="9525" cap="rnd">
                <a:solidFill>
                  <a:sysClr val="windowText" lastClr="00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'[N rate strip trial S-C Neoga 2017.xlsx]Analysis'!$V$42</c:f>
              <c:numCache>
                <c:formatCode>General</c:formatCode>
                <c:ptCount val="1"/>
                <c:pt idx="0">
                  <c:v>145.04950495049505</c:v>
                </c:pt>
              </c:numCache>
            </c:numRef>
          </c:xVal>
          <c:yVal>
            <c:numRef>
              <c:f>'[N rate strip trial S-C Neoga 2017.xlsx]Analysis'!$W$42</c:f>
              <c:numCache>
                <c:formatCode>General</c:formatCode>
                <c:ptCount val="1"/>
                <c:pt idx="0">
                  <c:v>146.88665544554453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CC89-4986-AB29-B7E1313942D4}"/>
            </c:ext>
          </c:extLst>
        </c:ser>
        <c:ser>
          <c:idx val="4"/>
          <c:order val="4"/>
          <c:tx>
            <c:v>Opt. Late-split</c:v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triangle"/>
            <c:size val="11"/>
            <c:spPr>
              <a:solidFill>
                <a:srgbClr val="FFFF00"/>
              </a:solidFill>
              <a:ln w="9525" cap="rnd">
                <a:solidFill>
                  <a:sysClr val="windowText" lastClr="00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'[N rate strip trial S-C Neoga 2017.xlsx]Analysis'!$V$43</c:f>
              <c:numCache>
                <c:formatCode>General</c:formatCode>
                <c:ptCount val="1"/>
                <c:pt idx="0">
                  <c:v>164.8125</c:v>
                </c:pt>
              </c:numCache>
            </c:numRef>
          </c:xVal>
          <c:yVal>
            <c:numRef>
              <c:f>'[N rate strip trial S-C Neoga 2017.xlsx]Analysis'!$W$43</c:f>
              <c:numCache>
                <c:formatCode>General</c:formatCode>
                <c:ptCount val="1"/>
                <c:pt idx="0">
                  <c:v>151.47030625000002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CC89-4986-AB29-B7E1313942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2318464"/>
        <c:axId val="272319040"/>
      </c:scatterChart>
      <c:valAx>
        <c:axId val="272318464"/>
        <c:scaling>
          <c:orientation val="minMax"/>
          <c:max val="275"/>
          <c:min val="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N rate, lb. N/acre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72319040"/>
        <c:crosses val="autoZero"/>
        <c:crossBetween val="midCat"/>
        <c:majorUnit val="50"/>
      </c:valAx>
      <c:valAx>
        <c:axId val="272319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Yield, bu/acre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7231846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legendEntry>
        <c:idx val="2"/>
        <c:delete val="1"/>
      </c:legendEntry>
      <c:legendEntry>
        <c:idx val="5"/>
        <c:delete val="1"/>
      </c:legendEntry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4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DeKalb N form x timing 2014</a:t>
            </a:r>
          </a:p>
        </c:rich>
      </c:tx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'[N Rate x Form x Time DK 2014.xlsx]Summary'!$C$32</c:f>
              <c:strCache>
                <c:ptCount val="1"/>
                <c:pt idx="0">
                  <c:v>UAN pl</c:v>
                </c:pt>
              </c:strCache>
            </c:strRef>
          </c:tx>
          <c:spPr>
            <a:ln>
              <a:noFill/>
            </a:ln>
          </c:spPr>
          <c:marker>
            <c:spPr>
              <a:solidFill>
                <a:srgbClr val="0070C0"/>
              </a:solidFill>
            </c:spPr>
          </c:marker>
          <c:trendline>
            <c:spPr>
              <a:ln w="38100">
                <a:solidFill>
                  <a:srgbClr val="0070C0"/>
                </a:solidFill>
              </a:ln>
            </c:spPr>
            <c:trendlineType val="poly"/>
            <c:order val="2"/>
            <c:dispRSqr val="0"/>
            <c:dispEq val="0"/>
          </c:trendline>
          <c:xVal>
            <c:numRef>
              <c:f>'[N Rate x Form x Time DK 2014.xlsx]Summary'!$B$33:$B$38</c:f>
              <c:numCache>
                <c:formatCode>General</c:formatCode>
                <c:ptCount val="6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</c:numCache>
            </c:numRef>
          </c:xVal>
          <c:yVal>
            <c:numRef>
              <c:f>'[N Rate x Form x Time DK 2014.xlsx]Summary'!$C$33:$C$38</c:f>
              <c:numCache>
                <c:formatCode>General</c:formatCode>
                <c:ptCount val="6"/>
                <c:pt idx="0">
                  <c:v>155.47</c:v>
                </c:pt>
                <c:pt idx="1">
                  <c:v>195.5</c:v>
                </c:pt>
                <c:pt idx="2">
                  <c:v>202.18</c:v>
                </c:pt>
                <c:pt idx="3">
                  <c:v>215.57</c:v>
                </c:pt>
                <c:pt idx="4">
                  <c:v>223.11</c:v>
                </c:pt>
                <c:pt idx="5">
                  <c:v>220.44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B0DB-4948-A10F-7F8E1D3180B4}"/>
            </c:ext>
          </c:extLst>
        </c:ser>
        <c:ser>
          <c:idx val="1"/>
          <c:order val="1"/>
          <c:tx>
            <c:strRef>
              <c:f>'[N Rate x Form x Time DK 2014.xlsx]Summary'!$D$32</c:f>
              <c:strCache>
                <c:ptCount val="1"/>
                <c:pt idx="0">
                  <c:v>UAN 50 pl + SD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squar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'[N Rate x Form x Time DK 2014.xlsx]Summary'!$B$33:$B$38</c:f>
              <c:numCache>
                <c:formatCode>General</c:formatCode>
                <c:ptCount val="6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</c:numCache>
            </c:numRef>
          </c:xVal>
          <c:yVal>
            <c:numRef>
              <c:f>'[N Rate x Form x Time DK 2014.xlsx]Summary'!$D$33:$D$38</c:f>
              <c:numCache>
                <c:formatCode>General</c:formatCode>
                <c:ptCount val="6"/>
                <c:pt idx="2">
                  <c:v>197.14</c:v>
                </c:pt>
                <c:pt idx="3">
                  <c:v>213.63</c:v>
                </c:pt>
                <c:pt idx="4">
                  <c:v>219.02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B0DB-4948-A10F-7F8E1D3180B4}"/>
            </c:ext>
          </c:extLst>
        </c:ser>
        <c:ser>
          <c:idx val="2"/>
          <c:order val="2"/>
          <c:tx>
            <c:v>Form/timing</c:v>
          </c:tx>
          <c:spPr>
            <a:ln w="19050">
              <a:noFill/>
            </a:ln>
          </c:spPr>
          <c:marker>
            <c:symbol val="circle"/>
            <c:size val="7"/>
            <c:spPr>
              <a:solidFill>
                <a:srgbClr val="00B050"/>
              </a:solidFill>
              <a:ln>
                <a:solidFill>
                  <a:schemeClr val="bg2"/>
                </a:solidFill>
              </a:ln>
            </c:spPr>
          </c:marker>
          <c:xVal>
            <c:numRef>
              <c:f>'[N Rate x Form x Time DK 2014.xlsx]Summary'!$O$33:$O$46</c:f>
              <c:numCache>
                <c:formatCode>General</c:formatCode>
                <c:ptCount val="14"/>
                <c:pt idx="0">
                  <c:v>150</c:v>
                </c:pt>
                <c:pt idx="1">
                  <c:v>150</c:v>
                </c:pt>
                <c:pt idx="2">
                  <c:v>150</c:v>
                </c:pt>
                <c:pt idx="3">
                  <c:v>150</c:v>
                </c:pt>
                <c:pt idx="4">
                  <c:v>150</c:v>
                </c:pt>
                <c:pt idx="5">
                  <c:v>150</c:v>
                </c:pt>
                <c:pt idx="6">
                  <c:v>150</c:v>
                </c:pt>
                <c:pt idx="7">
                  <c:v>150</c:v>
                </c:pt>
                <c:pt idx="8">
                  <c:v>150</c:v>
                </c:pt>
                <c:pt idx="9">
                  <c:v>150</c:v>
                </c:pt>
                <c:pt idx="10">
                  <c:v>150</c:v>
                </c:pt>
                <c:pt idx="11">
                  <c:v>150</c:v>
                </c:pt>
                <c:pt idx="12">
                  <c:v>150</c:v>
                </c:pt>
                <c:pt idx="13">
                  <c:v>150</c:v>
                </c:pt>
              </c:numCache>
            </c:numRef>
          </c:xVal>
          <c:yVal>
            <c:numRef>
              <c:f>'[N Rate x Form x Time DK 2014.xlsx]Summary'!$Q$33:$Q$46</c:f>
              <c:numCache>
                <c:formatCode>0</c:formatCode>
                <c:ptCount val="14"/>
                <c:pt idx="0">
                  <c:v>213.63</c:v>
                </c:pt>
                <c:pt idx="1">
                  <c:v>217.57</c:v>
                </c:pt>
                <c:pt idx="2">
                  <c:v>215.83</c:v>
                </c:pt>
                <c:pt idx="3">
                  <c:v>219.85</c:v>
                </c:pt>
                <c:pt idx="4">
                  <c:v>214.48</c:v>
                </c:pt>
                <c:pt idx="5">
                  <c:v>208.83</c:v>
                </c:pt>
                <c:pt idx="6">
                  <c:v>211.33</c:v>
                </c:pt>
                <c:pt idx="7">
                  <c:v>219.3</c:v>
                </c:pt>
                <c:pt idx="8">
                  <c:v>218.13</c:v>
                </c:pt>
                <c:pt idx="9">
                  <c:v>210.2</c:v>
                </c:pt>
                <c:pt idx="10">
                  <c:v>208.38</c:v>
                </c:pt>
                <c:pt idx="11">
                  <c:v>209.47</c:v>
                </c:pt>
                <c:pt idx="12">
                  <c:v>204.28</c:v>
                </c:pt>
                <c:pt idx="13">
                  <c:v>211.85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B0DB-4948-A10F-7F8E1D3180B4}"/>
            </c:ext>
          </c:extLst>
        </c:ser>
        <c:ser>
          <c:idx val="3"/>
          <c:order val="3"/>
          <c:tx>
            <c:v>Opt</c:v>
          </c:tx>
          <c:spPr>
            <a:ln w="19050">
              <a:noFill/>
            </a:ln>
          </c:spPr>
          <c:marker>
            <c:symbol val="triangle"/>
            <c:size val="10"/>
            <c:spPr>
              <a:solidFill>
                <a:srgbClr val="FFFF00"/>
              </a:solidFill>
              <a:ln>
                <a:solidFill>
                  <a:schemeClr val="bg2"/>
                </a:solidFill>
              </a:ln>
            </c:spPr>
          </c:marker>
          <c:xVal>
            <c:numRef>
              <c:f>'[N Rate x Form x Time DK 2014.xlsx]Summary'!$I$55</c:f>
              <c:numCache>
                <c:formatCode>0</c:formatCode>
                <c:ptCount val="1"/>
                <c:pt idx="0">
                  <c:v>165.23333333333335</c:v>
                </c:pt>
              </c:numCache>
            </c:numRef>
          </c:xVal>
          <c:yVal>
            <c:numRef>
              <c:f>'[N Rate x Form x Time DK 2014.xlsx]Summary'!$J$55</c:f>
              <c:numCache>
                <c:formatCode>0</c:formatCode>
                <c:ptCount val="1"/>
                <c:pt idx="0">
                  <c:v>220.25108166666666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B0DB-4948-A10F-7F8E1D3180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1955008"/>
        <c:axId val="333126976"/>
      </c:scatterChart>
      <c:valAx>
        <c:axId val="2719550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 rate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333126976"/>
        <c:crosses val="autoZero"/>
        <c:crossBetween val="midCat"/>
      </c:valAx>
      <c:valAx>
        <c:axId val="33312697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Yield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271955008"/>
        <c:crosses val="autoZero"/>
        <c:crossBetween val="midCat"/>
      </c:valAx>
    </c:plotArea>
    <c:legend>
      <c:legendPos val="t"/>
      <c:legendEntry>
        <c:idx val="4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DeKalb N Study 2015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Pl UAN</c:v>
          </c:tx>
          <c:spPr>
            <a:ln w="47625">
              <a:noFill/>
            </a:ln>
          </c:spPr>
          <c:marker>
            <c:symbol val="diamond"/>
            <c:size val="8"/>
            <c:spPr>
              <a:solidFill>
                <a:srgbClr val="0070C0"/>
              </a:solidFill>
              <a:ln>
                <a:solidFill>
                  <a:schemeClr val="bg2"/>
                </a:solidFill>
              </a:ln>
            </c:spPr>
          </c:marker>
          <c:xVal>
            <c:numRef>
              <c:f>'[N Rate x Form x Time DK 2015.xlsx]Data'!$AH$33:$AH$38</c:f>
              <c:numCache>
                <c:formatCode>General</c:formatCode>
                <c:ptCount val="6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</c:numCache>
            </c:numRef>
          </c:xVal>
          <c:yVal>
            <c:numRef>
              <c:f>'[N Rate x Form x Time DK 2015.xlsx]Data'!$AI$33:$AI$38</c:f>
              <c:numCache>
                <c:formatCode>General</c:formatCode>
                <c:ptCount val="6"/>
                <c:pt idx="0">
                  <c:v>102.95</c:v>
                </c:pt>
                <c:pt idx="1">
                  <c:v>117.51</c:v>
                </c:pt>
                <c:pt idx="2">
                  <c:v>169.51</c:v>
                </c:pt>
                <c:pt idx="3">
                  <c:v>197.75</c:v>
                </c:pt>
                <c:pt idx="4">
                  <c:v>183.83</c:v>
                </c:pt>
                <c:pt idx="5">
                  <c:v>198.22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AE8-40EC-B817-4B472ACBFF99}"/>
            </c:ext>
          </c:extLst>
        </c:ser>
        <c:ser>
          <c:idx val="1"/>
          <c:order val="1"/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'[N Rate x Form x Time DK 2015.xlsx]Data'!$AN$51:$AN$61</c:f>
              <c:numCache>
                <c:formatCode>0</c:formatCode>
                <c:ptCount val="11"/>
                <c:pt idx="0">
                  <c:v>0</c:v>
                </c:pt>
                <c:pt idx="1">
                  <c:v>30</c:v>
                </c:pt>
                <c:pt idx="2">
                  <c:v>60</c:v>
                </c:pt>
                <c:pt idx="3">
                  <c:v>90</c:v>
                </c:pt>
                <c:pt idx="4">
                  <c:v>120</c:v>
                </c:pt>
                <c:pt idx="5">
                  <c:v>150</c:v>
                </c:pt>
                <c:pt idx="6">
                  <c:v>180</c:v>
                </c:pt>
                <c:pt idx="7">
                  <c:v>210</c:v>
                </c:pt>
                <c:pt idx="8">
                  <c:v>224.25</c:v>
                </c:pt>
                <c:pt idx="9">
                  <c:v>224.25</c:v>
                </c:pt>
                <c:pt idx="10">
                  <c:v>250</c:v>
                </c:pt>
              </c:numCache>
            </c:numRef>
          </c:xVal>
          <c:yVal>
            <c:numRef>
              <c:f>'[N Rate x Form x Time DK 2015.xlsx]Data'!$AO$51:$AO$61</c:f>
              <c:numCache>
                <c:formatCode>0</c:formatCode>
                <c:ptCount val="11"/>
                <c:pt idx="0">
                  <c:v>95.1434</c:v>
                </c:pt>
                <c:pt idx="1">
                  <c:v>120.2534</c:v>
                </c:pt>
                <c:pt idx="2">
                  <c:v>141.76340000000002</c:v>
                </c:pt>
                <c:pt idx="3">
                  <c:v>159.67340000000002</c:v>
                </c:pt>
                <c:pt idx="4">
                  <c:v>173.98339999999999</c:v>
                </c:pt>
                <c:pt idx="5">
                  <c:v>184.6934</c:v>
                </c:pt>
                <c:pt idx="6">
                  <c:v>191.80340000000001</c:v>
                </c:pt>
                <c:pt idx="7">
                  <c:v>195.3134</c:v>
                </c:pt>
                <c:pt idx="8">
                  <c:v>195.71952500000003</c:v>
                </c:pt>
                <c:pt idx="9">
                  <c:v>195.71952500000003</c:v>
                </c:pt>
                <c:pt idx="10">
                  <c:v>195.71952500000003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6AE8-40EC-B817-4B472ACBFF99}"/>
            </c:ext>
          </c:extLst>
        </c:ser>
        <c:ser>
          <c:idx val="2"/>
          <c:order val="2"/>
          <c:tx>
            <c:v>Opt.</c:v>
          </c:tx>
          <c:spPr>
            <a:ln w="47625">
              <a:noFill/>
            </a:ln>
          </c:spPr>
          <c:marker>
            <c:symbol val="triangle"/>
            <c:size val="11"/>
            <c:spPr>
              <a:solidFill>
                <a:srgbClr val="FFFF00"/>
              </a:solidFill>
              <a:ln>
                <a:solidFill>
                  <a:srgbClr val="C00000"/>
                </a:solidFill>
              </a:ln>
            </c:spPr>
          </c:marker>
          <c:xVal>
            <c:numRef>
              <c:f>'[N Rate x Form x Time DK 2015.xlsx]Data'!$AP$26</c:f>
              <c:numCache>
                <c:formatCode>0</c:formatCode>
                <c:ptCount val="1"/>
                <c:pt idx="0">
                  <c:v>194.25</c:v>
                </c:pt>
              </c:numCache>
            </c:numRef>
          </c:xVal>
          <c:yVal>
            <c:numRef>
              <c:f>'[N Rate x Form x Time DK 2015.xlsx]Data'!$AQ$26</c:f>
              <c:numCache>
                <c:formatCode>0</c:formatCode>
                <c:ptCount val="1"/>
                <c:pt idx="0">
                  <c:v>193.91952499999999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6AE8-40EC-B817-4B472ACBFF99}"/>
            </c:ext>
          </c:extLst>
        </c:ser>
        <c:ser>
          <c:idx val="3"/>
          <c:order val="3"/>
          <c:tx>
            <c:v>Forms/timings</c:v>
          </c:tx>
          <c:spPr>
            <a:ln w="47625">
              <a:noFill/>
            </a:ln>
          </c:spPr>
          <c:marker>
            <c:symbol val="circle"/>
            <c:size val="7"/>
            <c:spPr>
              <a:solidFill>
                <a:srgbClr val="00B050"/>
              </a:solidFill>
              <a:ln>
                <a:solidFill>
                  <a:schemeClr val="bg2"/>
                </a:solidFill>
              </a:ln>
            </c:spPr>
          </c:marker>
          <c:xVal>
            <c:numRef>
              <c:f>'[N Rate x Form x Time DK 2015.xlsx]Data'!$AX$34:$AX$52</c:f>
              <c:numCache>
                <c:formatCode>General</c:formatCode>
                <c:ptCount val="19"/>
                <c:pt idx="0">
                  <c:v>150</c:v>
                </c:pt>
                <c:pt idx="1">
                  <c:v>150</c:v>
                </c:pt>
                <c:pt idx="2">
                  <c:v>150</c:v>
                </c:pt>
                <c:pt idx="3">
                  <c:v>150</c:v>
                </c:pt>
                <c:pt idx="4">
                  <c:v>150</c:v>
                </c:pt>
                <c:pt idx="5">
                  <c:v>150</c:v>
                </c:pt>
                <c:pt idx="6">
                  <c:v>150</c:v>
                </c:pt>
                <c:pt idx="7">
                  <c:v>150</c:v>
                </c:pt>
                <c:pt idx="8">
                  <c:v>150</c:v>
                </c:pt>
                <c:pt idx="9">
                  <c:v>150</c:v>
                </c:pt>
                <c:pt idx="10">
                  <c:v>150</c:v>
                </c:pt>
                <c:pt idx="11">
                  <c:v>150</c:v>
                </c:pt>
                <c:pt idx="12">
                  <c:v>150</c:v>
                </c:pt>
                <c:pt idx="13">
                  <c:v>150</c:v>
                </c:pt>
                <c:pt idx="14">
                  <c:v>150</c:v>
                </c:pt>
                <c:pt idx="15">
                  <c:v>150</c:v>
                </c:pt>
                <c:pt idx="16">
                  <c:v>150</c:v>
                </c:pt>
                <c:pt idx="17">
                  <c:v>150</c:v>
                </c:pt>
                <c:pt idx="18">
                  <c:v>150</c:v>
                </c:pt>
              </c:numCache>
            </c:numRef>
          </c:xVal>
          <c:yVal>
            <c:numRef>
              <c:f>'[N Rate x Form x Time DK 2015.xlsx]Data'!$AY$34:$AY$52</c:f>
              <c:numCache>
                <c:formatCode>General</c:formatCode>
                <c:ptCount val="19"/>
                <c:pt idx="0">
                  <c:v>197.75</c:v>
                </c:pt>
                <c:pt idx="1">
                  <c:v>184.35</c:v>
                </c:pt>
                <c:pt idx="2">
                  <c:v>194.12</c:v>
                </c:pt>
                <c:pt idx="3">
                  <c:v>189.78</c:v>
                </c:pt>
                <c:pt idx="4">
                  <c:v>198.12</c:v>
                </c:pt>
                <c:pt idx="5">
                  <c:v>187.59</c:v>
                </c:pt>
                <c:pt idx="6">
                  <c:v>198.01</c:v>
                </c:pt>
                <c:pt idx="7">
                  <c:v>181.67</c:v>
                </c:pt>
                <c:pt idx="8">
                  <c:v>173.05</c:v>
                </c:pt>
                <c:pt idx="9">
                  <c:v>189.73</c:v>
                </c:pt>
                <c:pt idx="10">
                  <c:v>192.79</c:v>
                </c:pt>
                <c:pt idx="11">
                  <c:v>182.5</c:v>
                </c:pt>
                <c:pt idx="12">
                  <c:v>174.16</c:v>
                </c:pt>
                <c:pt idx="13">
                  <c:v>164.91</c:v>
                </c:pt>
                <c:pt idx="14">
                  <c:v>179.57</c:v>
                </c:pt>
                <c:pt idx="15">
                  <c:v>178.05</c:v>
                </c:pt>
                <c:pt idx="16">
                  <c:v>194.26</c:v>
                </c:pt>
                <c:pt idx="17">
                  <c:v>173.01</c:v>
                </c:pt>
                <c:pt idx="18">
                  <c:v>182.65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6AE8-40EC-B817-4B472ACBFF99}"/>
            </c:ext>
          </c:extLst>
        </c:ser>
        <c:ser>
          <c:idx val="4"/>
          <c:order val="4"/>
          <c:tx>
            <c:strRef>
              <c:f>'[N Rate x Form x Time DK 2015.xlsx]Data'!$AQ$51</c:f>
              <c:strCache>
                <c:ptCount val="1"/>
                <c:pt idx="0">
                  <c:v>50 pl + SD</c:v>
                </c:pt>
              </c:strCache>
            </c:strRef>
          </c:tx>
          <c:spPr>
            <a:ln w="47625">
              <a:solidFill>
                <a:srgbClr val="FF0000"/>
              </a:solidFill>
            </a:ln>
          </c:spPr>
          <c:marker>
            <c:symbol val="square"/>
            <c:size val="6"/>
            <c:spPr>
              <a:solidFill>
                <a:srgbClr val="FF0000"/>
              </a:solidFill>
              <a:ln>
                <a:solidFill>
                  <a:schemeClr val="bg2"/>
                </a:solidFill>
              </a:ln>
            </c:spPr>
          </c:marker>
          <c:xVal>
            <c:numRef>
              <c:f>'[N Rate x Form x Time DK 2015.xlsx]Data'!$AQ$53:$AQ$55</c:f>
              <c:numCache>
                <c:formatCode>General</c:formatCode>
                <c:ptCount val="3"/>
                <c:pt idx="0">
                  <c:v>100</c:v>
                </c:pt>
                <c:pt idx="1">
                  <c:v>150</c:v>
                </c:pt>
                <c:pt idx="2">
                  <c:v>200</c:v>
                </c:pt>
              </c:numCache>
            </c:numRef>
          </c:xVal>
          <c:yVal>
            <c:numRef>
              <c:f>'[N Rate x Form x Time DK 2015.xlsx]Data'!$AR$53:$AR$55</c:f>
              <c:numCache>
                <c:formatCode>General</c:formatCode>
                <c:ptCount val="3"/>
                <c:pt idx="0">
                  <c:v>154.69999999999999</c:v>
                </c:pt>
                <c:pt idx="1">
                  <c:v>184.35</c:v>
                </c:pt>
                <c:pt idx="2">
                  <c:v>205.49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6AE8-40EC-B817-4B472ACBFF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1352064"/>
        <c:axId val="301352640"/>
      </c:scatterChart>
      <c:valAx>
        <c:axId val="301352064"/>
        <c:scaling>
          <c:orientation val="minMax"/>
          <c:max val="27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 rate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301352640"/>
        <c:crosses val="autoZero"/>
        <c:crossBetween val="midCat"/>
      </c:valAx>
      <c:valAx>
        <c:axId val="3013526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Yield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301352064"/>
        <c:crosses val="autoZero"/>
        <c:crossBetween val="midCat"/>
      </c:valAx>
    </c:plotArea>
    <c:legend>
      <c:legendPos val="t"/>
      <c:legendEntry>
        <c:idx val="1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Champaign County Soy-Corn 2017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UAN SD V2</c:v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diamond"/>
            <c:size val="9"/>
            <c:spPr>
              <a:solidFill>
                <a:srgbClr val="4F81BD"/>
              </a:solidFill>
              <a:ln w="3175" cap="rnd">
                <a:solidFill>
                  <a:sysClr val="windowText" lastClr="00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'[2017 on-farm N-Rate trial results.xlsx]Berbaum SC'!$J$24:$J$29</c:f>
              <c:numCache>
                <c:formatCode>General</c:formatCode>
                <c:ptCount val="6"/>
                <c:pt idx="0">
                  <c:v>8</c:v>
                </c:pt>
                <c:pt idx="1">
                  <c:v>58</c:v>
                </c:pt>
                <c:pt idx="2">
                  <c:v>108</c:v>
                </c:pt>
                <c:pt idx="3">
                  <c:v>158</c:v>
                </c:pt>
                <c:pt idx="4">
                  <c:v>208</c:v>
                </c:pt>
                <c:pt idx="5">
                  <c:v>258</c:v>
                </c:pt>
              </c:numCache>
            </c:numRef>
          </c:xVal>
          <c:yVal>
            <c:numRef>
              <c:f>'[2017 on-farm N-Rate trial results.xlsx]Berbaum SC'!$K$24:$K$29</c:f>
              <c:numCache>
                <c:formatCode>General</c:formatCode>
                <c:ptCount val="6"/>
                <c:pt idx="0">
                  <c:v>212.83799418493732</c:v>
                </c:pt>
                <c:pt idx="1">
                  <c:v>236.17717932600712</c:v>
                </c:pt>
                <c:pt idx="2">
                  <c:v>244.32212055546643</c:v>
                </c:pt>
                <c:pt idx="3">
                  <c:v>243.65093353175124</c:v>
                </c:pt>
                <c:pt idx="4">
                  <c:v>243.02418376632878</c:v>
                </c:pt>
                <c:pt idx="5">
                  <c:v>241.90710036665155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BEB-4439-A5FD-4635A4E22C81}"/>
            </c:ext>
          </c:extLst>
        </c:ser>
        <c:ser>
          <c:idx val="1"/>
          <c:order val="1"/>
          <c:spPr>
            <a:ln w="38100" cap="rnd">
              <a:solidFill>
                <a:srgbClr val="4F81BD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xVal>
            <c:numRef>
              <c:f>'[2017 on-farm N-Rate trial results.xlsx]Berbaum SC'!$P$50:$P$58</c:f>
              <c:numCache>
                <c:formatCode>General</c:formatCode>
                <c:ptCount val="9"/>
                <c:pt idx="0">
                  <c:v>8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  <c:pt idx="6">
                  <c:v>104.34250764525994</c:v>
                </c:pt>
                <c:pt idx="7">
                  <c:v>104.34250764525994</c:v>
                </c:pt>
                <c:pt idx="8">
                  <c:v>258</c:v>
                </c:pt>
              </c:numCache>
            </c:numRef>
          </c:xVal>
          <c:yVal>
            <c:numRef>
              <c:f>'[2017 on-farm N-Rate trial results.xlsx]Berbaum SC'!$Q$50:$Q$58</c:f>
              <c:numCache>
                <c:formatCode>General</c:formatCode>
                <c:ptCount val="9"/>
                <c:pt idx="0">
                  <c:v>212.84992</c:v>
                </c:pt>
                <c:pt idx="1">
                  <c:v>219.94</c:v>
                </c:pt>
                <c:pt idx="2">
                  <c:v>229.66399999999999</c:v>
                </c:pt>
                <c:pt idx="3">
                  <c:v>236.77199999999999</c:v>
                </c:pt>
                <c:pt idx="4">
                  <c:v>241.26400000000001</c:v>
                </c:pt>
                <c:pt idx="5">
                  <c:v>243.14</c:v>
                </c:pt>
                <c:pt idx="6">
                  <c:v>243.20166360856271</c:v>
                </c:pt>
                <c:pt idx="7">
                  <c:v>243.20166360856271</c:v>
                </c:pt>
                <c:pt idx="8">
                  <c:v>243.20166360856271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6BEB-4439-A5FD-4635A4E22C81}"/>
            </c:ext>
          </c:extLst>
        </c:ser>
        <c:ser>
          <c:idx val="2"/>
          <c:order val="2"/>
          <c:tx>
            <c:v>Optimum</c:v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triangle"/>
            <c:size val="10"/>
            <c:spPr>
              <a:solidFill>
                <a:srgbClr val="FFFF00"/>
              </a:solidFill>
              <a:ln w="9525" cap="rnd">
                <a:solidFill>
                  <a:sysClr val="windowText" lastClr="00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'[2017 on-farm N-Rate trial results.xlsx]Berbaum SC'!$R$47</c:f>
              <c:numCache>
                <c:formatCode>General</c:formatCode>
                <c:ptCount val="1"/>
                <c:pt idx="0">
                  <c:v>89.051987767584109</c:v>
                </c:pt>
              </c:numCache>
            </c:numRef>
          </c:xVal>
          <c:yVal>
            <c:numRef>
              <c:f>'[2017 on-farm N-Rate trial results.xlsx]Berbaum SC'!$S$47</c:f>
              <c:numCache>
                <c:formatCode>General</c:formatCode>
                <c:ptCount val="1"/>
                <c:pt idx="0">
                  <c:v>242.43713761467893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6BEB-4439-A5FD-4635A4E22C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9978496"/>
        <c:axId val="219979072"/>
      </c:scatterChart>
      <c:valAx>
        <c:axId val="219978496"/>
        <c:scaling>
          <c:orientation val="minMax"/>
          <c:max val="300"/>
          <c:min val="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N rate, lb. N/acre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19979072"/>
        <c:crosses val="autoZero"/>
        <c:crossBetween val="midCat"/>
        <c:majorUnit val="50"/>
      </c:valAx>
      <c:valAx>
        <c:axId val="21997907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Yield, bu/acre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1997849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legendEntry>
        <c:idx val="1"/>
        <c:delete val="1"/>
      </c:legendEntry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4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DeKalb 2016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'[N Rate x Form x Time DK 2016.xlsx]Sheet1'!$S$38</c:f>
              <c:strCache>
                <c:ptCount val="1"/>
                <c:pt idx="0">
                  <c:v>PT UAN </c:v>
                </c:pt>
              </c:strCache>
            </c:strRef>
          </c:tx>
          <c:spPr>
            <a:ln w="47625">
              <a:noFill/>
            </a:ln>
          </c:spPr>
          <c:marker>
            <c:symbol val="diamond"/>
            <c:size val="9"/>
            <c:spPr>
              <a:solidFill>
                <a:srgbClr val="0070C0"/>
              </a:solidFill>
              <a:ln>
                <a:solidFill>
                  <a:schemeClr val="bg2"/>
                </a:solidFill>
              </a:ln>
            </c:spPr>
          </c:marker>
          <c:xVal>
            <c:numRef>
              <c:f>'[N Rate x Form x Time DK 2016.xlsx]Sheet1'!$R$39:$R$44</c:f>
              <c:numCache>
                <c:formatCode>General</c:formatCode>
                <c:ptCount val="6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</c:numCache>
            </c:numRef>
          </c:xVal>
          <c:yVal>
            <c:numRef>
              <c:f>'[N Rate x Form x Time DK 2016.xlsx]Sheet1'!$S$39:$S$44</c:f>
              <c:numCache>
                <c:formatCode>General</c:formatCode>
                <c:ptCount val="6"/>
                <c:pt idx="0">
                  <c:v>152.87</c:v>
                </c:pt>
                <c:pt idx="1">
                  <c:v>185.11</c:v>
                </c:pt>
                <c:pt idx="2">
                  <c:v>217.75</c:v>
                </c:pt>
                <c:pt idx="3">
                  <c:v>233.53</c:v>
                </c:pt>
                <c:pt idx="4">
                  <c:v>231.82</c:v>
                </c:pt>
                <c:pt idx="5">
                  <c:v>233.79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2BD-4BAF-B3A8-5F9791D6C95F}"/>
            </c:ext>
          </c:extLst>
        </c:ser>
        <c:ser>
          <c:idx val="1"/>
          <c:order val="1"/>
          <c:tx>
            <c:strRef>
              <c:f>'[N Rate x Form x Time DK 2016.xlsx]Sheet1'!$T$38</c:f>
              <c:strCache>
                <c:ptCount val="1"/>
                <c:pt idx="0">
                  <c:v>PT 50+SD UAN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square"/>
            <c:size val="6"/>
            <c:spPr>
              <a:solidFill>
                <a:srgbClr val="FF0000"/>
              </a:solidFill>
              <a:ln>
                <a:solidFill>
                  <a:schemeClr val="bg2"/>
                </a:solidFill>
              </a:ln>
            </c:spPr>
          </c:marker>
          <c:xVal>
            <c:numRef>
              <c:f>'[N Rate x Form x Time DK 2016.xlsx]Sheet1'!$R$39:$R$44</c:f>
              <c:numCache>
                <c:formatCode>General</c:formatCode>
                <c:ptCount val="6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</c:numCache>
            </c:numRef>
          </c:xVal>
          <c:yVal>
            <c:numRef>
              <c:f>'[N Rate x Form x Time DK 2016.xlsx]Sheet1'!$T$39:$T$44</c:f>
              <c:numCache>
                <c:formatCode>General</c:formatCode>
                <c:ptCount val="6"/>
                <c:pt idx="2">
                  <c:v>192.65</c:v>
                </c:pt>
                <c:pt idx="3">
                  <c:v>223.44</c:v>
                </c:pt>
                <c:pt idx="4">
                  <c:v>233.28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B2BD-4BAF-B3A8-5F9791D6C95F}"/>
            </c:ext>
          </c:extLst>
        </c:ser>
        <c:ser>
          <c:idx val="2"/>
          <c:order val="2"/>
          <c:tx>
            <c:v>Optimum</c:v>
          </c:tx>
          <c:spPr>
            <a:ln w="47625">
              <a:noFill/>
            </a:ln>
          </c:spPr>
          <c:marker>
            <c:symbol val="triangle"/>
            <c:size val="11"/>
            <c:spPr>
              <a:solidFill>
                <a:srgbClr val="FFFF00"/>
              </a:solidFill>
              <a:ln>
                <a:solidFill>
                  <a:schemeClr val="bg2"/>
                </a:solidFill>
              </a:ln>
            </c:spPr>
          </c:marker>
          <c:xVal>
            <c:numRef>
              <c:f>'[N Rate x Form x Time DK 2016.xlsx]Sheet1'!$AD$39</c:f>
              <c:numCache>
                <c:formatCode>General</c:formatCode>
                <c:ptCount val="1"/>
                <c:pt idx="0">
                  <c:v>165.23012552301256</c:v>
                </c:pt>
              </c:numCache>
            </c:numRef>
          </c:xVal>
          <c:yVal>
            <c:numRef>
              <c:f>'[N Rate x Form x Time DK 2016.xlsx]Sheet1'!$AE$39</c:f>
              <c:numCache>
                <c:formatCode>General</c:formatCode>
                <c:ptCount val="1"/>
                <c:pt idx="0">
                  <c:v>232.7723891213389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B2BD-4BAF-B3A8-5F9791D6C95F}"/>
            </c:ext>
          </c:extLst>
        </c:ser>
        <c:ser>
          <c:idx val="3"/>
          <c:order val="3"/>
          <c:tx>
            <c:v>Forms/times</c:v>
          </c:tx>
          <c:spPr>
            <a:ln w="47625">
              <a:noFill/>
            </a:ln>
          </c:spPr>
          <c:marker>
            <c:symbol val="circle"/>
            <c:size val="7"/>
            <c:spPr>
              <a:solidFill>
                <a:srgbClr val="00B050"/>
              </a:solidFill>
              <a:ln>
                <a:solidFill>
                  <a:schemeClr val="bg2"/>
                </a:solidFill>
              </a:ln>
            </c:spPr>
          </c:marker>
          <c:xVal>
            <c:numRef>
              <c:f>'[N Rate x Form x Time DK 2016.xlsx]Sheet1'!$T$47:$T$64</c:f>
              <c:numCache>
                <c:formatCode>General</c:formatCode>
                <c:ptCount val="18"/>
                <c:pt idx="0">
                  <c:v>150</c:v>
                </c:pt>
                <c:pt idx="1">
                  <c:v>150</c:v>
                </c:pt>
                <c:pt idx="2">
                  <c:v>150</c:v>
                </c:pt>
                <c:pt idx="3">
                  <c:v>150</c:v>
                </c:pt>
                <c:pt idx="4">
                  <c:v>150</c:v>
                </c:pt>
                <c:pt idx="5">
                  <c:v>150</c:v>
                </c:pt>
                <c:pt idx="6">
                  <c:v>150</c:v>
                </c:pt>
                <c:pt idx="7">
                  <c:v>150</c:v>
                </c:pt>
                <c:pt idx="8">
                  <c:v>150</c:v>
                </c:pt>
                <c:pt idx="9">
                  <c:v>150</c:v>
                </c:pt>
                <c:pt idx="10">
                  <c:v>150</c:v>
                </c:pt>
                <c:pt idx="11">
                  <c:v>150</c:v>
                </c:pt>
                <c:pt idx="12">
                  <c:v>150</c:v>
                </c:pt>
                <c:pt idx="13">
                  <c:v>150</c:v>
                </c:pt>
                <c:pt idx="14">
                  <c:v>150</c:v>
                </c:pt>
                <c:pt idx="15">
                  <c:v>150</c:v>
                </c:pt>
                <c:pt idx="16">
                  <c:v>150</c:v>
                </c:pt>
                <c:pt idx="17">
                  <c:v>200</c:v>
                </c:pt>
              </c:numCache>
            </c:numRef>
          </c:xVal>
          <c:yVal>
            <c:numRef>
              <c:f>'[N Rate x Form x Time DK 2016.xlsx]Sheet1'!$U$47:$U$64</c:f>
              <c:numCache>
                <c:formatCode>General</c:formatCode>
                <c:ptCount val="18"/>
                <c:pt idx="0">
                  <c:v>222.83</c:v>
                </c:pt>
                <c:pt idx="1">
                  <c:v>209.29</c:v>
                </c:pt>
                <c:pt idx="2">
                  <c:v>232.5</c:v>
                </c:pt>
                <c:pt idx="3">
                  <c:v>235.9</c:v>
                </c:pt>
                <c:pt idx="4">
                  <c:v>240.36</c:v>
                </c:pt>
                <c:pt idx="5">
                  <c:v>235.31</c:v>
                </c:pt>
                <c:pt idx="6">
                  <c:v>235.02</c:v>
                </c:pt>
                <c:pt idx="7">
                  <c:v>235.44</c:v>
                </c:pt>
                <c:pt idx="8">
                  <c:v>234.19</c:v>
                </c:pt>
                <c:pt idx="9">
                  <c:v>244.84</c:v>
                </c:pt>
                <c:pt idx="10">
                  <c:v>214.22</c:v>
                </c:pt>
                <c:pt idx="11">
                  <c:v>220.85</c:v>
                </c:pt>
                <c:pt idx="12">
                  <c:v>226.89</c:v>
                </c:pt>
                <c:pt idx="13">
                  <c:v>232.89</c:v>
                </c:pt>
                <c:pt idx="14">
                  <c:v>232.97</c:v>
                </c:pt>
                <c:pt idx="15">
                  <c:v>229.03</c:v>
                </c:pt>
                <c:pt idx="16">
                  <c:v>230.61</c:v>
                </c:pt>
                <c:pt idx="17">
                  <c:v>235.87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B2BD-4BAF-B3A8-5F9791D6C95F}"/>
            </c:ext>
          </c:extLst>
        </c:ser>
        <c:ser>
          <c:idx val="4"/>
          <c:order val="4"/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'[N Rate x Form x Time DK 2016.xlsx]Sheet1'!$AC$65:$AC$74</c:f>
              <c:numCache>
                <c:formatCode>General</c:formatCode>
                <c:ptCount val="10"/>
                <c:pt idx="0">
                  <c:v>0</c:v>
                </c:pt>
                <c:pt idx="1">
                  <c:v>30</c:v>
                </c:pt>
                <c:pt idx="2">
                  <c:v>60</c:v>
                </c:pt>
                <c:pt idx="3">
                  <c:v>90</c:v>
                </c:pt>
                <c:pt idx="4">
                  <c:v>120</c:v>
                </c:pt>
                <c:pt idx="5">
                  <c:v>150</c:v>
                </c:pt>
                <c:pt idx="6">
                  <c:v>180</c:v>
                </c:pt>
                <c:pt idx="7">
                  <c:v>186.15062761506275</c:v>
                </c:pt>
                <c:pt idx="8">
                  <c:v>186.15062761506275</c:v>
                </c:pt>
                <c:pt idx="9">
                  <c:v>250</c:v>
                </c:pt>
              </c:numCache>
            </c:numRef>
          </c:xVal>
          <c:yVal>
            <c:numRef>
              <c:f>'[N Rate x Form x Time DK 2016.xlsx]Sheet1'!$AD$65:$AD$74</c:f>
              <c:numCache>
                <c:formatCode>General</c:formatCode>
                <c:ptCount val="10"/>
                <c:pt idx="0">
                  <c:v>151</c:v>
                </c:pt>
                <c:pt idx="1">
                  <c:v>175.54300000000001</c:v>
                </c:pt>
                <c:pt idx="2">
                  <c:v>195.78399999999999</c:v>
                </c:pt>
                <c:pt idx="3">
                  <c:v>211.72299999999998</c:v>
                </c:pt>
                <c:pt idx="4">
                  <c:v>223.36</c:v>
                </c:pt>
                <c:pt idx="5">
                  <c:v>230.69500000000002</c:v>
                </c:pt>
                <c:pt idx="6">
                  <c:v>233.72799999999998</c:v>
                </c:pt>
                <c:pt idx="7">
                  <c:v>233.81841422594141</c:v>
                </c:pt>
                <c:pt idx="8">
                  <c:v>233.81841422594141</c:v>
                </c:pt>
                <c:pt idx="9">
                  <c:v>233.81841422594141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B2BD-4BAF-B3A8-5F9791D6C9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1354368"/>
        <c:axId val="301354944"/>
      </c:scatterChart>
      <c:valAx>
        <c:axId val="301354368"/>
        <c:scaling>
          <c:orientation val="minMax"/>
          <c:max val="27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 rate, lb N/acre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301354944"/>
        <c:crosses val="autoZero"/>
        <c:crossBetween val="midCat"/>
        <c:majorUnit val="50"/>
      </c:valAx>
      <c:valAx>
        <c:axId val="3013549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Yield, bu/acre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301354368"/>
        <c:crosses val="autoZero"/>
        <c:crossBetween val="midCat"/>
      </c:valAx>
    </c:plotArea>
    <c:legend>
      <c:legendPos val="t"/>
      <c:legendEntry>
        <c:idx val="4"/>
        <c:delete val="1"/>
      </c:legendEntry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DeKalb 2017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'[N form x timing DK 2017.xlsx]Yield analysis'!$P$15</c:f>
              <c:strCache>
                <c:ptCount val="1"/>
                <c:pt idx="0">
                  <c:v>UAN at pl.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diamond"/>
            <c:size val="10"/>
            <c:spPr>
              <a:solidFill>
                <a:srgbClr val="4F81BD"/>
              </a:solidFill>
              <a:ln w="9525" cap="rnd">
                <a:solidFill>
                  <a:sysClr val="windowText" lastClr="00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'[N form x timing DK 2017.xlsx]Yield analysis'!$O$16:$O$21</c:f>
              <c:numCache>
                <c:formatCode>General</c:formatCode>
                <c:ptCount val="6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</c:numCache>
            </c:numRef>
          </c:xVal>
          <c:yVal>
            <c:numRef>
              <c:f>'[N form x timing DK 2017.xlsx]Yield analysis'!$P$16:$P$21</c:f>
              <c:numCache>
                <c:formatCode>General</c:formatCode>
                <c:ptCount val="6"/>
                <c:pt idx="0">
                  <c:v>192.06</c:v>
                </c:pt>
                <c:pt idx="1">
                  <c:v>212.09</c:v>
                </c:pt>
                <c:pt idx="2">
                  <c:v>245.86</c:v>
                </c:pt>
                <c:pt idx="3">
                  <c:v>256.2</c:v>
                </c:pt>
                <c:pt idx="4">
                  <c:v>279.74</c:v>
                </c:pt>
                <c:pt idx="5">
                  <c:v>269.95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01F-44AB-A3AE-AE328F4AB687}"/>
            </c:ext>
          </c:extLst>
        </c:ser>
        <c:ser>
          <c:idx val="1"/>
          <c:order val="1"/>
          <c:tx>
            <c:strRef>
              <c:f>'[N form x timing DK 2017.xlsx]Yield analysis'!$Q$15</c:f>
              <c:strCache>
                <c:ptCount val="1"/>
                <c:pt idx="0">
                  <c:v>50P+SD</c:v>
                </c:pt>
              </c:strCache>
            </c:strRef>
          </c:tx>
          <c:spPr>
            <a:ln w="34925" cap="rnd">
              <a:solidFill>
                <a:srgbClr val="FF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square"/>
            <c:size val="6"/>
            <c:spPr>
              <a:solidFill>
                <a:srgbClr val="FF0000"/>
              </a:solidFill>
              <a:ln w="9525" cap="rnd">
                <a:solidFill>
                  <a:sysClr val="windowText" lastClr="00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'[N form x timing DK 2017.xlsx]Yield analysis'!$O$16:$O$21</c:f>
              <c:numCache>
                <c:formatCode>General</c:formatCode>
                <c:ptCount val="6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</c:numCache>
            </c:numRef>
          </c:xVal>
          <c:yVal>
            <c:numRef>
              <c:f>'[N form x timing DK 2017.xlsx]Yield analysis'!$Q$16:$Q$21</c:f>
              <c:numCache>
                <c:formatCode>General</c:formatCode>
                <c:ptCount val="6"/>
                <c:pt idx="2">
                  <c:v>261.33999999999997</c:v>
                </c:pt>
                <c:pt idx="3">
                  <c:v>270.33999999999997</c:v>
                </c:pt>
                <c:pt idx="4">
                  <c:v>269.69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E01F-44AB-A3AE-AE328F4AB687}"/>
            </c:ext>
          </c:extLst>
        </c:ser>
        <c:ser>
          <c:idx val="2"/>
          <c:order val="2"/>
          <c:tx>
            <c:v>Opt.</c:v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triangle"/>
            <c:size val="11"/>
            <c:spPr>
              <a:solidFill>
                <a:srgbClr val="FFFF00"/>
              </a:solidFill>
              <a:ln w="9525" cap="rnd">
                <a:solidFill>
                  <a:sysClr val="windowText" lastClr="00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'[N form x timing DK 2017.xlsx]Yield analysis'!$AA$40</c:f>
              <c:numCache>
                <c:formatCode>General</c:formatCode>
                <c:ptCount val="1"/>
                <c:pt idx="0">
                  <c:v>214.59558823529409</c:v>
                </c:pt>
              </c:numCache>
            </c:numRef>
          </c:xVal>
          <c:yVal>
            <c:numRef>
              <c:f>'[N form x timing DK 2017.xlsx]Yield analysis'!$AB$40</c:f>
              <c:numCache>
                <c:formatCode>General</c:formatCode>
                <c:ptCount val="1"/>
                <c:pt idx="0">
                  <c:v>272.38928125000001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E01F-44AB-A3AE-AE328F4AB687}"/>
            </c:ext>
          </c:extLst>
        </c:ser>
        <c:ser>
          <c:idx val="3"/>
          <c:order val="3"/>
          <c:spPr>
            <a:ln w="38100" cap="rnd">
              <a:solidFill>
                <a:srgbClr val="4F81BD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xVal>
            <c:numRef>
              <c:f>'[N form x timing DK 2017.xlsx]Yield analysis'!$Y$42:$Y$53</c:f>
              <c:numCache>
                <c:formatCode>General</c:formatCode>
                <c:ptCount val="12"/>
                <c:pt idx="0">
                  <c:v>0</c:v>
                </c:pt>
                <c:pt idx="1">
                  <c:v>30</c:v>
                </c:pt>
                <c:pt idx="2">
                  <c:v>60</c:v>
                </c:pt>
                <c:pt idx="3">
                  <c:v>90</c:v>
                </c:pt>
                <c:pt idx="4">
                  <c:v>120</c:v>
                </c:pt>
                <c:pt idx="5">
                  <c:v>150</c:v>
                </c:pt>
                <c:pt idx="6">
                  <c:v>180</c:v>
                </c:pt>
                <c:pt idx="7">
                  <c:v>210</c:v>
                </c:pt>
                <c:pt idx="8">
                  <c:v>240</c:v>
                </c:pt>
                <c:pt idx="9">
                  <c:v>250</c:v>
                </c:pt>
                <c:pt idx="10">
                  <c:v>250</c:v>
                </c:pt>
                <c:pt idx="11">
                  <c:v>250</c:v>
                </c:pt>
              </c:numCache>
            </c:numRef>
          </c:xVal>
          <c:yVal>
            <c:numRef>
              <c:f>'[N form x timing DK 2017.xlsx]Yield analysis'!$Z$42:$Z$53</c:f>
              <c:numCache>
                <c:formatCode>General</c:formatCode>
                <c:ptCount val="12"/>
                <c:pt idx="0">
                  <c:v>188.3</c:v>
                </c:pt>
                <c:pt idx="1">
                  <c:v>207.58700000000002</c:v>
                </c:pt>
                <c:pt idx="2">
                  <c:v>224.42599999999999</c:v>
                </c:pt>
                <c:pt idx="3">
                  <c:v>238.81700000000004</c:v>
                </c:pt>
                <c:pt idx="4">
                  <c:v>250.76</c:v>
                </c:pt>
                <c:pt idx="5">
                  <c:v>260.255</c:v>
                </c:pt>
                <c:pt idx="6">
                  <c:v>267.30199999999996</c:v>
                </c:pt>
                <c:pt idx="7">
                  <c:v>271.90100000000001</c:v>
                </c:pt>
                <c:pt idx="8">
                  <c:v>274.05200000000002</c:v>
                </c:pt>
                <c:pt idx="9">
                  <c:v>274.22500000000002</c:v>
                </c:pt>
                <c:pt idx="10">
                  <c:v>274.22500000000002</c:v>
                </c:pt>
                <c:pt idx="11">
                  <c:v>274.22500000000002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E01F-44AB-A3AE-AE328F4AB687}"/>
            </c:ext>
          </c:extLst>
        </c:ser>
        <c:ser>
          <c:idx val="4"/>
          <c:order val="4"/>
          <c:tx>
            <c:v>Forms/timing</c:v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7"/>
            <c:spPr>
              <a:solidFill>
                <a:srgbClr val="00B050"/>
              </a:solidFill>
              <a:ln w="9525" cap="rnd">
                <a:solidFill>
                  <a:sysClr val="windowText" lastClr="00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'[N form x timing DK 2017.xlsx]Yield analysis'!$Q$29:$Q$48</c:f>
              <c:numCache>
                <c:formatCode>General</c:formatCode>
                <c:ptCount val="20"/>
                <c:pt idx="0">
                  <c:v>150</c:v>
                </c:pt>
                <c:pt idx="1">
                  <c:v>150</c:v>
                </c:pt>
                <c:pt idx="2">
                  <c:v>150</c:v>
                </c:pt>
                <c:pt idx="3">
                  <c:v>150</c:v>
                </c:pt>
                <c:pt idx="4">
                  <c:v>150</c:v>
                </c:pt>
                <c:pt idx="5">
                  <c:v>150</c:v>
                </c:pt>
                <c:pt idx="6">
                  <c:v>150</c:v>
                </c:pt>
                <c:pt idx="7">
                  <c:v>150</c:v>
                </c:pt>
                <c:pt idx="8">
                  <c:v>150</c:v>
                </c:pt>
                <c:pt idx="9">
                  <c:v>150</c:v>
                </c:pt>
                <c:pt idx="10">
                  <c:v>150</c:v>
                </c:pt>
                <c:pt idx="11">
                  <c:v>150</c:v>
                </c:pt>
                <c:pt idx="12">
                  <c:v>150</c:v>
                </c:pt>
                <c:pt idx="13">
                  <c:v>150</c:v>
                </c:pt>
                <c:pt idx="14">
                  <c:v>150</c:v>
                </c:pt>
                <c:pt idx="15">
                  <c:v>150</c:v>
                </c:pt>
                <c:pt idx="16">
                  <c:v>150</c:v>
                </c:pt>
                <c:pt idx="17">
                  <c:v>150</c:v>
                </c:pt>
                <c:pt idx="18">
                  <c:v>150</c:v>
                </c:pt>
                <c:pt idx="19">
                  <c:v>150</c:v>
                </c:pt>
              </c:numCache>
            </c:numRef>
          </c:xVal>
          <c:yVal>
            <c:numRef>
              <c:f>'[N form x timing DK 2017.xlsx]Yield analysis'!$R$29:$R$48</c:f>
              <c:numCache>
                <c:formatCode>General</c:formatCode>
                <c:ptCount val="20"/>
                <c:pt idx="0">
                  <c:v>256.2</c:v>
                </c:pt>
                <c:pt idx="1">
                  <c:v>270.33999999999997</c:v>
                </c:pt>
                <c:pt idx="2">
                  <c:v>264.39</c:v>
                </c:pt>
                <c:pt idx="3">
                  <c:v>270.98</c:v>
                </c:pt>
                <c:pt idx="4">
                  <c:v>261.87</c:v>
                </c:pt>
                <c:pt idx="5">
                  <c:v>270.45999999999998</c:v>
                </c:pt>
                <c:pt idx="6">
                  <c:v>267.47000000000003</c:v>
                </c:pt>
                <c:pt idx="7">
                  <c:v>262.61</c:v>
                </c:pt>
                <c:pt idx="8">
                  <c:v>265.99</c:v>
                </c:pt>
                <c:pt idx="9">
                  <c:v>252.15</c:v>
                </c:pt>
                <c:pt idx="10">
                  <c:v>257.01</c:v>
                </c:pt>
                <c:pt idx="11">
                  <c:v>263.43</c:v>
                </c:pt>
                <c:pt idx="12">
                  <c:v>276.37</c:v>
                </c:pt>
                <c:pt idx="13">
                  <c:v>256.94</c:v>
                </c:pt>
                <c:pt idx="14">
                  <c:v>265.16000000000003</c:v>
                </c:pt>
                <c:pt idx="15">
                  <c:v>253.91</c:v>
                </c:pt>
                <c:pt idx="16">
                  <c:v>269.55</c:v>
                </c:pt>
                <c:pt idx="17">
                  <c:v>255.5</c:v>
                </c:pt>
                <c:pt idx="18">
                  <c:v>266.11</c:v>
                </c:pt>
                <c:pt idx="19">
                  <c:v>272.39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E01F-44AB-A3AE-AE328F4AB6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1357824"/>
        <c:axId val="301358400"/>
      </c:scatterChart>
      <c:valAx>
        <c:axId val="301357824"/>
        <c:scaling>
          <c:orientation val="minMax"/>
          <c:max val="275"/>
          <c:min val="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N rate, lb. N/acre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301358400"/>
        <c:crosses val="autoZero"/>
        <c:crossBetween val="midCat"/>
      </c:valAx>
      <c:valAx>
        <c:axId val="301358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Yield, bu/acre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30135782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Monmouth Soy-Corn 2014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UAN pl</c:v>
          </c:tx>
          <c:spPr>
            <a:ln w="28575">
              <a:noFill/>
            </a:ln>
          </c:spPr>
          <c:marker>
            <c:symbol val="diamond"/>
            <c:size val="9"/>
            <c:spPr>
              <a:solidFill>
                <a:srgbClr val="0070C0"/>
              </a:solidFill>
              <a:ln>
                <a:solidFill>
                  <a:schemeClr val="bg2"/>
                </a:solidFill>
              </a:ln>
            </c:spPr>
          </c:marker>
          <c:xVal>
            <c:numRef>
              <c:f>'[N Rate x Form x Time MN 2014.xlsx]Summary'!$C$7:$C$12</c:f>
              <c:numCache>
                <c:formatCode>General</c:formatCode>
                <c:ptCount val="6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</c:numCache>
            </c:numRef>
          </c:xVal>
          <c:yVal>
            <c:numRef>
              <c:f>'[N Rate x Form x Time MN 2014.xlsx]Summary'!$K$7:$K$12</c:f>
              <c:numCache>
                <c:formatCode>General</c:formatCode>
                <c:ptCount val="6"/>
                <c:pt idx="0">
                  <c:v>115.34</c:v>
                </c:pt>
                <c:pt idx="1">
                  <c:v>170.11</c:v>
                </c:pt>
                <c:pt idx="2">
                  <c:v>206.09</c:v>
                </c:pt>
                <c:pt idx="3">
                  <c:v>214.49</c:v>
                </c:pt>
                <c:pt idx="4">
                  <c:v>229.77</c:v>
                </c:pt>
                <c:pt idx="5">
                  <c:v>236.74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150B-4A39-887B-DA9F96ED3392}"/>
            </c:ext>
          </c:extLst>
        </c:ser>
        <c:ser>
          <c:idx val="1"/>
          <c:order val="1"/>
          <c:tx>
            <c:v>Opt</c:v>
          </c:tx>
          <c:spPr>
            <a:ln w="28575">
              <a:noFill/>
            </a:ln>
          </c:spPr>
          <c:marker>
            <c:symbol val="triangle"/>
            <c:size val="11"/>
            <c:spPr>
              <a:solidFill>
                <a:srgbClr val="FFFF00"/>
              </a:solidFill>
              <a:ln>
                <a:solidFill>
                  <a:schemeClr val="bg2"/>
                </a:solidFill>
              </a:ln>
            </c:spPr>
          </c:marker>
          <c:xVal>
            <c:numRef>
              <c:f>'[N Rate x Form x Time MN 2014.xlsx]Summary'!$U$23</c:f>
              <c:numCache>
                <c:formatCode>0</c:formatCode>
                <c:ptCount val="1"/>
                <c:pt idx="0">
                  <c:v>197.52173913043478</c:v>
                </c:pt>
              </c:numCache>
            </c:numRef>
          </c:xVal>
          <c:yVal>
            <c:numRef>
              <c:f>'[N Rate x Form x Time MN 2014.xlsx]Summary'!$V$23</c:f>
              <c:numCache>
                <c:formatCode>0</c:formatCode>
                <c:ptCount val="1"/>
                <c:pt idx="0">
                  <c:v>232.96673478260868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50B-4A39-887B-DA9F96ED3392}"/>
            </c:ext>
          </c:extLst>
        </c:ser>
        <c:ser>
          <c:idx val="2"/>
          <c:order val="2"/>
          <c:tx>
            <c:v>50 UAN pl + SD</c:v>
          </c:tx>
          <c:spPr>
            <a:ln w="38100">
              <a:solidFill>
                <a:srgbClr val="FF0000"/>
              </a:solidFill>
            </a:ln>
          </c:spPr>
          <c:marker>
            <c:symbol val="square"/>
            <c:size val="6"/>
            <c:spPr>
              <a:solidFill>
                <a:srgbClr val="FF0000"/>
              </a:solidFill>
              <a:ln>
                <a:solidFill>
                  <a:schemeClr val="bg2"/>
                </a:solidFill>
              </a:ln>
            </c:spPr>
          </c:marker>
          <c:xVal>
            <c:numRef>
              <c:f>'[N Rate x Form x Time MN 2014.xlsx]Summary'!$C$9:$C$11</c:f>
              <c:numCache>
                <c:formatCode>General</c:formatCode>
                <c:ptCount val="3"/>
                <c:pt idx="0">
                  <c:v>100</c:v>
                </c:pt>
                <c:pt idx="1">
                  <c:v>150</c:v>
                </c:pt>
                <c:pt idx="2">
                  <c:v>200</c:v>
                </c:pt>
              </c:numCache>
            </c:numRef>
          </c:xVal>
          <c:yVal>
            <c:numRef>
              <c:f>'[N Rate x Form x Time MN 2014.xlsx]Summary'!$K$13:$K$15</c:f>
              <c:numCache>
                <c:formatCode>General</c:formatCode>
                <c:ptCount val="3"/>
                <c:pt idx="0">
                  <c:v>180.97</c:v>
                </c:pt>
                <c:pt idx="1">
                  <c:v>213.47</c:v>
                </c:pt>
                <c:pt idx="2">
                  <c:v>230.34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150B-4A39-887B-DA9F96ED3392}"/>
            </c:ext>
          </c:extLst>
        </c:ser>
        <c:ser>
          <c:idx val="3"/>
          <c:order val="3"/>
          <c:tx>
            <c:v>Form-timing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00B050"/>
              </a:solidFill>
              <a:ln>
                <a:solidFill>
                  <a:schemeClr val="bg2"/>
                </a:solidFill>
              </a:ln>
            </c:spPr>
          </c:marker>
          <c:xVal>
            <c:numRef>
              <c:f>'[N Rate x Form x Time MN 2014.xlsx]Summary'!$M$35:$M$49</c:f>
              <c:numCache>
                <c:formatCode>General</c:formatCode>
                <c:ptCount val="15"/>
                <c:pt idx="0">
                  <c:v>150</c:v>
                </c:pt>
                <c:pt idx="1">
                  <c:v>150</c:v>
                </c:pt>
                <c:pt idx="2">
                  <c:v>150</c:v>
                </c:pt>
                <c:pt idx="3">
                  <c:v>150</c:v>
                </c:pt>
                <c:pt idx="4">
                  <c:v>150</c:v>
                </c:pt>
                <c:pt idx="5">
                  <c:v>150</c:v>
                </c:pt>
                <c:pt idx="6">
                  <c:v>150</c:v>
                </c:pt>
                <c:pt idx="7">
                  <c:v>150</c:v>
                </c:pt>
                <c:pt idx="8">
                  <c:v>150</c:v>
                </c:pt>
                <c:pt idx="9">
                  <c:v>150</c:v>
                </c:pt>
                <c:pt idx="10">
                  <c:v>150</c:v>
                </c:pt>
                <c:pt idx="11">
                  <c:v>150</c:v>
                </c:pt>
                <c:pt idx="12">
                  <c:v>150</c:v>
                </c:pt>
                <c:pt idx="13">
                  <c:v>150</c:v>
                </c:pt>
                <c:pt idx="14">
                  <c:v>150</c:v>
                </c:pt>
              </c:numCache>
            </c:numRef>
          </c:xVal>
          <c:yVal>
            <c:numRef>
              <c:f>'[N Rate x Form x Time MN 2014.xlsx]Summary'!$K$35:$K$49</c:f>
              <c:numCache>
                <c:formatCode>General</c:formatCode>
                <c:ptCount val="15"/>
                <c:pt idx="0">
                  <c:v>214.49</c:v>
                </c:pt>
                <c:pt idx="1">
                  <c:v>213.47</c:v>
                </c:pt>
                <c:pt idx="2">
                  <c:v>223.83</c:v>
                </c:pt>
                <c:pt idx="3">
                  <c:v>217.93</c:v>
                </c:pt>
                <c:pt idx="4">
                  <c:v>221.39</c:v>
                </c:pt>
                <c:pt idx="5">
                  <c:v>213.68</c:v>
                </c:pt>
                <c:pt idx="6">
                  <c:v>218.82</c:v>
                </c:pt>
                <c:pt idx="7">
                  <c:v>213.39</c:v>
                </c:pt>
                <c:pt idx="8">
                  <c:v>207.95</c:v>
                </c:pt>
                <c:pt idx="9">
                  <c:v>214.52</c:v>
                </c:pt>
                <c:pt idx="10">
                  <c:v>214.62</c:v>
                </c:pt>
                <c:pt idx="11">
                  <c:v>198.89</c:v>
                </c:pt>
                <c:pt idx="12">
                  <c:v>208.87</c:v>
                </c:pt>
                <c:pt idx="13">
                  <c:v>217.9</c:v>
                </c:pt>
                <c:pt idx="14">
                  <c:v>217.45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150B-4A39-887B-DA9F96ED3392}"/>
            </c:ext>
          </c:extLst>
        </c:ser>
        <c:ser>
          <c:idx val="4"/>
          <c:order val="4"/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'[N Rate x Form x Time MN 2014.xlsx]Summary'!$S$52:$S$61</c:f>
              <c:numCache>
                <c:formatCode>0</c:formatCode>
                <c:ptCount val="10"/>
                <c:pt idx="0">
                  <c:v>0</c:v>
                </c:pt>
                <c:pt idx="1">
                  <c:v>30</c:v>
                </c:pt>
                <c:pt idx="2">
                  <c:v>60</c:v>
                </c:pt>
                <c:pt idx="3">
                  <c:v>90</c:v>
                </c:pt>
                <c:pt idx="4">
                  <c:v>120</c:v>
                </c:pt>
                <c:pt idx="5">
                  <c:v>150</c:v>
                </c:pt>
                <c:pt idx="6">
                  <c:v>180</c:v>
                </c:pt>
                <c:pt idx="7">
                  <c:v>206.13805970149252</c:v>
                </c:pt>
                <c:pt idx="8">
                  <c:v>206.13805970149252</c:v>
                </c:pt>
                <c:pt idx="9">
                  <c:v>250</c:v>
                </c:pt>
              </c:numCache>
            </c:numRef>
          </c:xVal>
          <c:yVal>
            <c:numRef>
              <c:f>'[N Rate x Form x Time MN 2014.xlsx]Summary'!$T$52:$T$61</c:f>
              <c:numCache>
                <c:formatCode>0</c:formatCode>
                <c:ptCount val="10"/>
                <c:pt idx="0">
                  <c:v>118</c:v>
                </c:pt>
                <c:pt idx="1">
                  <c:v>148.73499999999999</c:v>
                </c:pt>
                <c:pt idx="2">
                  <c:v>174.64599999999999</c:v>
                </c:pt>
                <c:pt idx="3">
                  <c:v>195.733</c:v>
                </c:pt>
                <c:pt idx="4">
                  <c:v>211.99599999999998</c:v>
                </c:pt>
                <c:pt idx="5">
                  <c:v>223.435</c:v>
                </c:pt>
                <c:pt idx="6">
                  <c:v>230.05</c:v>
                </c:pt>
                <c:pt idx="7">
                  <c:v>231.88097108208956</c:v>
                </c:pt>
                <c:pt idx="8">
                  <c:v>231.88097108208956</c:v>
                </c:pt>
                <c:pt idx="9">
                  <c:v>231.88097108208956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150B-4A39-887B-DA9F96ED33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4619776"/>
        <c:axId val="334620352"/>
      </c:scatterChart>
      <c:valAx>
        <c:axId val="334619776"/>
        <c:scaling>
          <c:orientation val="minMax"/>
          <c:max val="27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N rate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334620352"/>
        <c:crosses val="autoZero"/>
        <c:crossBetween val="midCat"/>
        <c:majorUnit val="50"/>
      </c:valAx>
      <c:valAx>
        <c:axId val="3346203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Yield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334619776"/>
        <c:crosses val="autoZero"/>
        <c:crossBetween val="midCat"/>
      </c:valAx>
    </c:plotArea>
    <c:legend>
      <c:legendPos val="t"/>
      <c:legendEntry>
        <c:idx val="4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Monmouth N Study 2015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UAN pl</c:v>
          </c:tx>
          <c:spPr>
            <a:ln w="47625">
              <a:noFill/>
            </a:ln>
          </c:spPr>
          <c:marker>
            <c:spPr>
              <a:solidFill>
                <a:srgbClr val="0070C0"/>
              </a:solidFill>
              <a:ln>
                <a:solidFill>
                  <a:schemeClr val="bg2"/>
                </a:solidFill>
              </a:ln>
            </c:spPr>
          </c:marker>
          <c:xVal>
            <c:numRef>
              <c:f>'[N Rate x Form x Time Tracking MN 2015.xlsx]N mgt Yield '!$Y$28:$Y$33</c:f>
              <c:numCache>
                <c:formatCode>General</c:formatCode>
                <c:ptCount val="6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</c:numCache>
            </c:numRef>
          </c:xVal>
          <c:yVal>
            <c:numRef>
              <c:f>'[N Rate x Form x Time Tracking MN 2015.xlsx]N mgt Yield '!$Z$28:$Z$33</c:f>
              <c:numCache>
                <c:formatCode>General</c:formatCode>
                <c:ptCount val="6"/>
                <c:pt idx="0">
                  <c:v>164.69550000000001</c:v>
                </c:pt>
                <c:pt idx="1">
                  <c:v>186.51224999999999</c:v>
                </c:pt>
                <c:pt idx="2">
                  <c:v>213.02799999999999</c:v>
                </c:pt>
                <c:pt idx="3">
                  <c:v>216.5515</c:v>
                </c:pt>
                <c:pt idx="4">
                  <c:v>221.47975</c:v>
                </c:pt>
                <c:pt idx="5">
                  <c:v>225.1985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5DF-4A52-8A90-10CA0F814815}"/>
            </c:ext>
          </c:extLst>
        </c:ser>
        <c:ser>
          <c:idx val="1"/>
          <c:order val="1"/>
          <c:spPr>
            <a:ln w="47625"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'[N Rate x Form x Time Tracking MN 2015.xlsx]N mgt Yield '!$AD$45:$AD$52</c:f>
              <c:numCache>
                <c:formatCode>0</c:formatCode>
                <c:ptCount val="8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198.53333333333333</c:v>
                </c:pt>
                <c:pt idx="6">
                  <c:v>198.53333333333333</c:v>
                </c:pt>
                <c:pt idx="7">
                  <c:v>250</c:v>
                </c:pt>
              </c:numCache>
            </c:numRef>
          </c:xVal>
          <c:yVal>
            <c:numRef>
              <c:f>'[N Rate x Form x Time Tracking MN 2015.xlsx]N mgt Yield '!$AE$45:$AE$52</c:f>
              <c:numCache>
                <c:formatCode>0</c:formatCode>
                <c:ptCount val="8"/>
                <c:pt idx="0">
                  <c:v>163.80000000000001</c:v>
                </c:pt>
                <c:pt idx="1">
                  <c:v>185.22400000000002</c:v>
                </c:pt>
                <c:pt idx="2">
                  <c:v>201.84800000000001</c:v>
                </c:pt>
                <c:pt idx="3">
                  <c:v>213.67200000000003</c:v>
                </c:pt>
                <c:pt idx="4">
                  <c:v>220.696</c:v>
                </c:pt>
                <c:pt idx="5">
                  <c:v>222.92322666666672</c:v>
                </c:pt>
                <c:pt idx="6">
                  <c:v>222.92322666666672</c:v>
                </c:pt>
                <c:pt idx="7">
                  <c:v>222.92322666666672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E5DF-4A52-8A90-10CA0F814815}"/>
            </c:ext>
          </c:extLst>
        </c:ser>
        <c:ser>
          <c:idx val="2"/>
          <c:order val="2"/>
          <c:tx>
            <c:v>Opt</c:v>
          </c:tx>
          <c:spPr>
            <a:ln w="47625">
              <a:noFill/>
            </a:ln>
          </c:spPr>
          <c:marker>
            <c:symbol val="triangle"/>
            <c:size val="11"/>
            <c:spPr>
              <a:solidFill>
                <a:srgbClr val="FFFF00"/>
              </a:solidFill>
              <a:ln>
                <a:solidFill>
                  <a:schemeClr val="bg2"/>
                </a:solidFill>
              </a:ln>
            </c:spPr>
          </c:marker>
          <c:xVal>
            <c:numRef>
              <c:f>'[N Rate x Form x Time Tracking MN 2015.xlsx]N mgt Yield '!$AG$20</c:f>
              <c:numCache>
                <c:formatCode>0</c:formatCode>
                <c:ptCount val="1"/>
                <c:pt idx="0">
                  <c:v>158.53333333333333</c:v>
                </c:pt>
              </c:numCache>
            </c:numRef>
          </c:xVal>
          <c:yVal>
            <c:numRef>
              <c:f>'[N Rate x Form x Time Tracking MN 2015.xlsx]N mgt Yield '!$AH$20</c:f>
              <c:numCache>
                <c:formatCode>0</c:formatCode>
                <c:ptCount val="1"/>
                <c:pt idx="0">
                  <c:v>220.52322666666669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E5DF-4A52-8A90-10CA0F814815}"/>
            </c:ext>
          </c:extLst>
        </c:ser>
        <c:ser>
          <c:idx val="3"/>
          <c:order val="3"/>
          <c:tx>
            <c:v>Forms/times</c:v>
          </c:tx>
          <c:spPr>
            <a:ln w="47625">
              <a:noFill/>
            </a:ln>
          </c:spPr>
          <c:marker>
            <c:symbol val="circle"/>
            <c:size val="7"/>
            <c:spPr>
              <a:solidFill>
                <a:srgbClr val="00B050"/>
              </a:solidFill>
              <a:ln>
                <a:solidFill>
                  <a:schemeClr val="bg2"/>
                </a:solidFill>
              </a:ln>
            </c:spPr>
          </c:marker>
          <c:xVal>
            <c:numRef>
              <c:f>'[N Rate x Form x Time Tracking MN 2015.xlsx]N mgt Yield '!$V$35:$V$53</c:f>
              <c:numCache>
                <c:formatCode>General</c:formatCode>
                <c:ptCount val="19"/>
                <c:pt idx="0">
                  <c:v>150</c:v>
                </c:pt>
                <c:pt idx="1">
                  <c:v>150</c:v>
                </c:pt>
                <c:pt idx="2">
                  <c:v>150</c:v>
                </c:pt>
                <c:pt idx="3">
                  <c:v>150</c:v>
                </c:pt>
                <c:pt idx="4">
                  <c:v>150</c:v>
                </c:pt>
                <c:pt idx="5">
                  <c:v>150</c:v>
                </c:pt>
                <c:pt idx="6">
                  <c:v>150</c:v>
                </c:pt>
                <c:pt idx="7">
                  <c:v>150</c:v>
                </c:pt>
                <c:pt idx="8">
                  <c:v>150</c:v>
                </c:pt>
                <c:pt idx="9">
                  <c:v>150</c:v>
                </c:pt>
                <c:pt idx="10">
                  <c:v>150</c:v>
                </c:pt>
                <c:pt idx="11">
                  <c:v>150</c:v>
                </c:pt>
                <c:pt idx="12">
                  <c:v>150</c:v>
                </c:pt>
                <c:pt idx="13">
                  <c:v>150</c:v>
                </c:pt>
                <c:pt idx="14">
                  <c:v>150</c:v>
                </c:pt>
                <c:pt idx="15">
                  <c:v>150</c:v>
                </c:pt>
                <c:pt idx="16">
                  <c:v>150</c:v>
                </c:pt>
                <c:pt idx="17">
                  <c:v>150</c:v>
                </c:pt>
                <c:pt idx="18">
                  <c:v>150</c:v>
                </c:pt>
              </c:numCache>
            </c:numRef>
          </c:xVal>
          <c:yVal>
            <c:numRef>
              <c:f>'[N Rate x Form x Time Tracking MN 2015.xlsx]N mgt Yield '!$W$35:$W$53</c:f>
              <c:numCache>
                <c:formatCode>General</c:formatCode>
                <c:ptCount val="19"/>
                <c:pt idx="0">
                  <c:v>216.55</c:v>
                </c:pt>
                <c:pt idx="1">
                  <c:v>218.94</c:v>
                </c:pt>
                <c:pt idx="2">
                  <c:v>222.76</c:v>
                </c:pt>
                <c:pt idx="3">
                  <c:v>217.57</c:v>
                </c:pt>
                <c:pt idx="4">
                  <c:v>219.31</c:v>
                </c:pt>
                <c:pt idx="5">
                  <c:v>225.34</c:v>
                </c:pt>
                <c:pt idx="6">
                  <c:v>212.9</c:v>
                </c:pt>
                <c:pt idx="7">
                  <c:v>219.31</c:v>
                </c:pt>
                <c:pt idx="8">
                  <c:v>210.77</c:v>
                </c:pt>
                <c:pt idx="9">
                  <c:v>212.67</c:v>
                </c:pt>
                <c:pt idx="10">
                  <c:v>216.33</c:v>
                </c:pt>
                <c:pt idx="11">
                  <c:v>213.25</c:v>
                </c:pt>
                <c:pt idx="12">
                  <c:v>211.85</c:v>
                </c:pt>
                <c:pt idx="13">
                  <c:v>222.75</c:v>
                </c:pt>
                <c:pt idx="14">
                  <c:v>219.42</c:v>
                </c:pt>
                <c:pt idx="15">
                  <c:v>225.42</c:v>
                </c:pt>
                <c:pt idx="16">
                  <c:v>223.21</c:v>
                </c:pt>
                <c:pt idx="17">
                  <c:v>215.16</c:v>
                </c:pt>
                <c:pt idx="18">
                  <c:v>228.23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E5DF-4A52-8A90-10CA0F814815}"/>
            </c:ext>
          </c:extLst>
        </c:ser>
        <c:ser>
          <c:idx val="4"/>
          <c:order val="4"/>
          <c:tx>
            <c:v>50 pl + SD</c:v>
          </c:tx>
          <c:spPr>
            <a:ln w="41275">
              <a:solidFill>
                <a:srgbClr val="FF0000"/>
              </a:solidFill>
            </a:ln>
          </c:spPr>
          <c:marker>
            <c:symbol val="square"/>
            <c:size val="7"/>
            <c:spPr>
              <a:solidFill>
                <a:srgbClr val="FF0000"/>
              </a:solidFill>
              <a:ln>
                <a:solidFill>
                  <a:schemeClr val="bg2"/>
                </a:solidFill>
              </a:ln>
            </c:spPr>
          </c:marker>
          <c:xVal>
            <c:numRef>
              <c:f>'[N Rate x Form x Time Tracking MN 2015.xlsx]N mgt Yield '!$V$28:$V$30</c:f>
              <c:numCache>
                <c:formatCode>General</c:formatCode>
                <c:ptCount val="3"/>
                <c:pt idx="0">
                  <c:v>100</c:v>
                </c:pt>
                <c:pt idx="1">
                  <c:v>150</c:v>
                </c:pt>
                <c:pt idx="2">
                  <c:v>200</c:v>
                </c:pt>
              </c:numCache>
            </c:numRef>
          </c:xVal>
          <c:yVal>
            <c:numRef>
              <c:f>'[N Rate x Form x Time Tracking MN 2015.xlsx]N mgt Yield '!$W$28:$W$30</c:f>
              <c:numCache>
                <c:formatCode>General</c:formatCode>
                <c:ptCount val="3"/>
                <c:pt idx="0">
                  <c:v>199.70375000000001</c:v>
                </c:pt>
                <c:pt idx="1">
                  <c:v>218.93700000000001</c:v>
                </c:pt>
                <c:pt idx="2">
                  <c:v>224.00675000000001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E5DF-4A52-8A90-10CA0F8148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4622080"/>
        <c:axId val="334622656"/>
      </c:scatterChart>
      <c:valAx>
        <c:axId val="334622080"/>
        <c:scaling>
          <c:orientation val="minMax"/>
          <c:max val="27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 rate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334622656"/>
        <c:crosses val="autoZero"/>
        <c:crossBetween val="midCat"/>
        <c:majorUnit val="50"/>
      </c:valAx>
      <c:valAx>
        <c:axId val="3346226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Yield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334622080"/>
        <c:crosses val="autoZero"/>
        <c:crossBetween val="midCat"/>
      </c:valAx>
    </c:plotArea>
    <c:legend>
      <c:legendPos val="t"/>
      <c:legendEntry>
        <c:idx val="1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Monmouth N study 2016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PT UAN</c:v>
          </c:tx>
          <c:spPr>
            <a:ln w="47625">
              <a:noFill/>
            </a:ln>
          </c:spPr>
          <c:marker>
            <c:spPr>
              <a:solidFill>
                <a:srgbClr val="0070C0"/>
              </a:solidFill>
              <a:ln>
                <a:solidFill>
                  <a:schemeClr val="bg2"/>
                </a:solidFill>
              </a:ln>
            </c:spPr>
          </c:marker>
          <c:xVal>
            <c:numRef>
              <c:f>'[N Rate x Form x Time MN 2016.xlsx]N mgt'!$M$4:$M$9</c:f>
              <c:numCache>
                <c:formatCode>General</c:formatCode>
                <c:ptCount val="6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</c:numCache>
            </c:numRef>
          </c:xVal>
          <c:yVal>
            <c:numRef>
              <c:f>'[N Rate x Form x Time MN 2016.xlsx]N mgt'!$O$4:$O$9</c:f>
              <c:numCache>
                <c:formatCode>General</c:formatCode>
                <c:ptCount val="6"/>
                <c:pt idx="0">
                  <c:v>196.04</c:v>
                </c:pt>
                <c:pt idx="1">
                  <c:v>227.78</c:v>
                </c:pt>
                <c:pt idx="2">
                  <c:v>238.95</c:v>
                </c:pt>
                <c:pt idx="3">
                  <c:v>248.34</c:v>
                </c:pt>
                <c:pt idx="4">
                  <c:v>242.45</c:v>
                </c:pt>
                <c:pt idx="5">
                  <c:v>247.29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26E-4ECD-A748-EE40F913884C}"/>
            </c:ext>
          </c:extLst>
        </c:ser>
        <c:ser>
          <c:idx val="1"/>
          <c:order val="1"/>
          <c:tx>
            <c:v>PT 50 + SD UAN</c:v>
          </c:tx>
          <c:spPr>
            <a:ln w="38100">
              <a:solidFill>
                <a:srgbClr val="FF0000"/>
              </a:solidFill>
            </a:ln>
          </c:spPr>
          <c:marker>
            <c:symbol val="square"/>
            <c:size val="6"/>
            <c:spPr>
              <a:solidFill>
                <a:srgbClr val="FF0000"/>
              </a:solidFill>
              <a:ln>
                <a:solidFill>
                  <a:schemeClr val="bg2"/>
                </a:solidFill>
              </a:ln>
            </c:spPr>
          </c:marker>
          <c:xVal>
            <c:numRef>
              <c:f>'[N Rate x Form x Time MN 2016.xlsx]N mgt'!$Q$6:$Q$8</c:f>
              <c:numCache>
                <c:formatCode>General</c:formatCode>
                <c:ptCount val="3"/>
                <c:pt idx="0">
                  <c:v>100</c:v>
                </c:pt>
                <c:pt idx="1">
                  <c:v>150</c:v>
                </c:pt>
                <c:pt idx="2">
                  <c:v>200</c:v>
                </c:pt>
              </c:numCache>
            </c:numRef>
          </c:xVal>
          <c:yVal>
            <c:numRef>
              <c:f>'[N Rate x Form x Time MN 2016.xlsx]N mgt'!$S$6:$S$8</c:f>
              <c:numCache>
                <c:formatCode>General</c:formatCode>
                <c:ptCount val="3"/>
                <c:pt idx="0">
                  <c:v>241.08</c:v>
                </c:pt>
                <c:pt idx="1">
                  <c:v>258.39999999999998</c:v>
                </c:pt>
                <c:pt idx="2">
                  <c:v>261.02999999999997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326E-4ECD-A748-EE40F913884C}"/>
            </c:ext>
          </c:extLst>
        </c:ser>
        <c:ser>
          <c:idx val="2"/>
          <c:order val="2"/>
          <c:tx>
            <c:v>Optimum</c:v>
          </c:tx>
          <c:spPr>
            <a:ln w="47625">
              <a:noFill/>
            </a:ln>
          </c:spPr>
          <c:marker>
            <c:symbol val="triangle"/>
            <c:size val="11"/>
            <c:spPr>
              <a:solidFill>
                <a:srgbClr val="FFFF00"/>
              </a:solidFill>
              <a:ln>
                <a:solidFill>
                  <a:schemeClr val="bg2"/>
                </a:solidFill>
              </a:ln>
            </c:spPr>
          </c:marker>
          <c:xVal>
            <c:numRef>
              <c:f>'[N Rate x Form x Time MN 2016.xlsx]N mgt'!$X$20</c:f>
              <c:numCache>
                <c:formatCode>General</c:formatCode>
                <c:ptCount val="1"/>
                <c:pt idx="0">
                  <c:v>120.54655870445345</c:v>
                </c:pt>
              </c:numCache>
            </c:numRef>
          </c:xVal>
          <c:yVal>
            <c:numRef>
              <c:f>'[N Rate x Form x Time MN 2016.xlsx]N mgt'!$Y$20</c:f>
              <c:numCache>
                <c:formatCode>General</c:formatCode>
                <c:ptCount val="1"/>
                <c:pt idx="0">
                  <c:v>244.74739372469637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326E-4ECD-A748-EE40F913884C}"/>
            </c:ext>
          </c:extLst>
        </c:ser>
        <c:ser>
          <c:idx val="3"/>
          <c:order val="3"/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'[N Rate x Form x Time MN 2016.xlsx]N mgt'!$V$47:$V$55</c:f>
              <c:numCache>
                <c:formatCode>General</c:formatCode>
                <c:ptCount val="9"/>
                <c:pt idx="0">
                  <c:v>0</c:v>
                </c:pt>
                <c:pt idx="1">
                  <c:v>30</c:v>
                </c:pt>
                <c:pt idx="2">
                  <c:v>60</c:v>
                </c:pt>
                <c:pt idx="3">
                  <c:v>90</c:v>
                </c:pt>
                <c:pt idx="4">
                  <c:v>120</c:v>
                </c:pt>
                <c:pt idx="5">
                  <c:v>135</c:v>
                </c:pt>
                <c:pt idx="6">
                  <c:v>140.78947368421052</c:v>
                </c:pt>
                <c:pt idx="7">
                  <c:v>140.78947368421052</c:v>
                </c:pt>
                <c:pt idx="8">
                  <c:v>250</c:v>
                </c:pt>
              </c:numCache>
            </c:numRef>
          </c:xVal>
          <c:yVal>
            <c:numRef>
              <c:f>'[N Rate x Form x Time MN 2016.xlsx]N mgt'!$W$47:$W$55</c:f>
              <c:numCache>
                <c:formatCode>General</c:formatCode>
                <c:ptCount val="9"/>
                <c:pt idx="0">
                  <c:v>196.8</c:v>
                </c:pt>
                <c:pt idx="1">
                  <c:v>215.44200000000001</c:v>
                </c:pt>
                <c:pt idx="2">
                  <c:v>229.63800000000003</c:v>
                </c:pt>
                <c:pt idx="3">
                  <c:v>239.38799999999998</c:v>
                </c:pt>
                <c:pt idx="4">
                  <c:v>244.69200000000001</c:v>
                </c:pt>
                <c:pt idx="5">
                  <c:v>245.67675</c:v>
                </c:pt>
                <c:pt idx="6">
                  <c:v>245.75953947368421</c:v>
                </c:pt>
                <c:pt idx="7">
                  <c:v>245.75953947368421</c:v>
                </c:pt>
                <c:pt idx="8">
                  <c:v>245.75953947368421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326E-4ECD-A748-EE40F913884C}"/>
            </c:ext>
          </c:extLst>
        </c:ser>
        <c:ser>
          <c:idx val="4"/>
          <c:order val="4"/>
          <c:tx>
            <c:v>Forms/times</c:v>
          </c:tx>
          <c:spPr>
            <a:ln w="47625">
              <a:noFill/>
            </a:ln>
          </c:spPr>
          <c:marker>
            <c:symbol val="circle"/>
            <c:size val="7"/>
            <c:spPr>
              <a:solidFill>
                <a:srgbClr val="00B050"/>
              </a:solidFill>
              <a:ln>
                <a:solidFill>
                  <a:schemeClr val="bg2"/>
                </a:solidFill>
              </a:ln>
            </c:spPr>
          </c:marker>
          <c:xVal>
            <c:numRef>
              <c:f>'[N Rate x Form x Time MN 2016.xlsx]N mgt'!$M$38:$M$57</c:f>
              <c:numCache>
                <c:formatCode>General</c:formatCode>
                <c:ptCount val="20"/>
                <c:pt idx="0">
                  <c:v>150</c:v>
                </c:pt>
                <c:pt idx="1">
                  <c:v>150</c:v>
                </c:pt>
                <c:pt idx="2">
                  <c:v>150</c:v>
                </c:pt>
                <c:pt idx="3">
                  <c:v>150</c:v>
                </c:pt>
                <c:pt idx="4">
                  <c:v>150</c:v>
                </c:pt>
                <c:pt idx="5">
                  <c:v>150</c:v>
                </c:pt>
                <c:pt idx="6">
                  <c:v>150</c:v>
                </c:pt>
                <c:pt idx="7">
                  <c:v>150</c:v>
                </c:pt>
                <c:pt idx="8">
                  <c:v>150</c:v>
                </c:pt>
                <c:pt idx="9">
                  <c:v>150</c:v>
                </c:pt>
                <c:pt idx="10">
                  <c:v>150</c:v>
                </c:pt>
                <c:pt idx="11">
                  <c:v>150</c:v>
                </c:pt>
                <c:pt idx="12">
                  <c:v>150</c:v>
                </c:pt>
                <c:pt idx="13">
                  <c:v>150</c:v>
                </c:pt>
                <c:pt idx="14">
                  <c:v>150</c:v>
                </c:pt>
                <c:pt idx="15">
                  <c:v>150</c:v>
                </c:pt>
                <c:pt idx="16">
                  <c:v>150</c:v>
                </c:pt>
                <c:pt idx="17">
                  <c:v>150</c:v>
                </c:pt>
                <c:pt idx="18">
                  <c:v>150</c:v>
                </c:pt>
                <c:pt idx="19">
                  <c:v>150</c:v>
                </c:pt>
              </c:numCache>
            </c:numRef>
          </c:xVal>
          <c:yVal>
            <c:numRef>
              <c:f>'[N Rate x Form x Time MN 2016.xlsx]N mgt'!$O$38:$O$57</c:f>
              <c:numCache>
                <c:formatCode>General</c:formatCode>
                <c:ptCount val="20"/>
                <c:pt idx="0">
                  <c:v>248.34</c:v>
                </c:pt>
                <c:pt idx="1">
                  <c:v>258.39999999999998</c:v>
                </c:pt>
                <c:pt idx="2">
                  <c:v>244.59</c:v>
                </c:pt>
                <c:pt idx="3">
                  <c:v>235.79</c:v>
                </c:pt>
                <c:pt idx="4">
                  <c:v>239.75</c:v>
                </c:pt>
                <c:pt idx="5">
                  <c:v>243.64</c:v>
                </c:pt>
                <c:pt idx="6">
                  <c:v>246.85</c:v>
                </c:pt>
                <c:pt idx="7">
                  <c:v>242.81</c:v>
                </c:pt>
                <c:pt idx="8">
                  <c:v>248.14</c:v>
                </c:pt>
                <c:pt idx="9">
                  <c:v>263.27999999999997</c:v>
                </c:pt>
                <c:pt idx="10">
                  <c:v>255.82</c:v>
                </c:pt>
                <c:pt idx="11">
                  <c:v>250.37</c:v>
                </c:pt>
                <c:pt idx="12">
                  <c:v>251.18</c:v>
                </c:pt>
                <c:pt idx="13">
                  <c:v>250.92</c:v>
                </c:pt>
                <c:pt idx="14">
                  <c:v>246.79</c:v>
                </c:pt>
                <c:pt idx="15">
                  <c:v>245.74</c:v>
                </c:pt>
                <c:pt idx="16">
                  <c:v>250.38</c:v>
                </c:pt>
                <c:pt idx="17">
                  <c:v>250.83</c:v>
                </c:pt>
                <c:pt idx="18">
                  <c:v>239.97</c:v>
                </c:pt>
                <c:pt idx="19">
                  <c:v>239.23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326E-4ECD-A748-EE40F91388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4624384"/>
        <c:axId val="334624960"/>
      </c:scatterChart>
      <c:valAx>
        <c:axId val="334624384"/>
        <c:scaling>
          <c:orientation val="minMax"/>
          <c:max val="27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 rate, lb N/acre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334624960"/>
        <c:crosses val="autoZero"/>
        <c:crossBetween val="midCat"/>
        <c:majorUnit val="50"/>
      </c:valAx>
      <c:valAx>
        <c:axId val="3346249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Yield, bu/acre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334624384"/>
        <c:crosses val="autoZero"/>
        <c:crossBetween val="midCat"/>
      </c:valAx>
    </c:plotArea>
    <c:legend>
      <c:legendPos val="t"/>
      <c:legendEntry>
        <c:idx val="3"/>
        <c:delete val="1"/>
      </c:legendEntry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Monmouth Soy-Corn 2017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UAN PT</c:v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diamond"/>
            <c:size val="9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tx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'[N form x timing MN 2017.xlsx]Yield analysis'!$L$44:$L$49</c:f>
              <c:numCache>
                <c:formatCode>General</c:formatCode>
                <c:ptCount val="6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</c:numCache>
            </c:numRef>
          </c:xVal>
          <c:yVal>
            <c:numRef>
              <c:f>'[N form x timing MN 2017.xlsx]Yield analysis'!$M$44:$M$49</c:f>
              <c:numCache>
                <c:formatCode>General</c:formatCode>
                <c:ptCount val="6"/>
                <c:pt idx="0">
                  <c:v>211.07</c:v>
                </c:pt>
                <c:pt idx="1">
                  <c:v>234.85</c:v>
                </c:pt>
                <c:pt idx="2">
                  <c:v>256.02999999999997</c:v>
                </c:pt>
                <c:pt idx="3">
                  <c:v>270.25</c:v>
                </c:pt>
                <c:pt idx="4">
                  <c:v>263.51</c:v>
                </c:pt>
                <c:pt idx="5">
                  <c:v>262.14999999999998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DC2-40A6-9949-4A71D55496CA}"/>
            </c:ext>
          </c:extLst>
        </c:ser>
        <c:ser>
          <c:idx val="1"/>
          <c:order val="1"/>
          <c:spPr>
            <a:ln w="412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xVal>
            <c:numRef>
              <c:f>'[N form x timing MN 2017.xlsx]Yield analysis'!$T$67:$T$76</c:f>
              <c:numCache>
                <c:formatCode>General</c:formatCode>
                <c:ptCount val="10"/>
                <c:pt idx="0">
                  <c:v>0</c:v>
                </c:pt>
                <c:pt idx="1">
                  <c:v>30</c:v>
                </c:pt>
                <c:pt idx="2">
                  <c:v>60</c:v>
                </c:pt>
                <c:pt idx="3">
                  <c:v>90</c:v>
                </c:pt>
                <c:pt idx="4">
                  <c:v>120</c:v>
                </c:pt>
                <c:pt idx="5">
                  <c:v>140</c:v>
                </c:pt>
                <c:pt idx="6">
                  <c:v>160</c:v>
                </c:pt>
                <c:pt idx="7">
                  <c:v>168.41025641025644</c:v>
                </c:pt>
                <c:pt idx="8">
                  <c:v>168.41025641025644</c:v>
                </c:pt>
                <c:pt idx="9">
                  <c:v>250</c:v>
                </c:pt>
              </c:numCache>
            </c:numRef>
          </c:xVal>
          <c:yVal>
            <c:numRef>
              <c:f>'[N form x timing MN 2017.xlsx]Yield analysis'!$U$67:$U$76</c:f>
              <c:numCache>
                <c:formatCode>General</c:formatCode>
                <c:ptCount val="10"/>
                <c:pt idx="0">
                  <c:v>209.7</c:v>
                </c:pt>
                <c:pt idx="1">
                  <c:v>227.649</c:v>
                </c:pt>
                <c:pt idx="2">
                  <c:v>242.08799999999999</c:v>
                </c:pt>
                <c:pt idx="3">
                  <c:v>253.01700000000002</c:v>
                </c:pt>
                <c:pt idx="4">
                  <c:v>260.43599999999998</c:v>
                </c:pt>
                <c:pt idx="5">
                  <c:v>263.43200000000002</c:v>
                </c:pt>
                <c:pt idx="6">
                  <c:v>264.86799999999999</c:v>
                </c:pt>
                <c:pt idx="7">
                  <c:v>265.00592820512821</c:v>
                </c:pt>
                <c:pt idx="8">
                  <c:v>265.00592820512821</c:v>
                </c:pt>
                <c:pt idx="9">
                  <c:v>265.00592820512821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4DC2-40A6-9949-4A71D55496CA}"/>
            </c:ext>
          </c:extLst>
        </c:ser>
        <c:ser>
          <c:idx val="2"/>
          <c:order val="2"/>
          <c:tx>
            <c:v>Optimum</c:v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triangle"/>
            <c:size val="11"/>
            <c:spPr>
              <a:solidFill>
                <a:srgbClr val="FFFF00"/>
              </a:solidFill>
              <a:ln w="9525" cap="rnd">
                <a:solidFill>
                  <a:schemeClr val="tx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'[N form x timing MN 2017.xlsx]Yield analysis'!$V$64</c:f>
              <c:numCache>
                <c:formatCode>General</c:formatCode>
                <c:ptCount val="1"/>
                <c:pt idx="0">
                  <c:v>142.7692307692308</c:v>
                </c:pt>
              </c:numCache>
            </c:numRef>
          </c:xVal>
          <c:yVal>
            <c:numRef>
              <c:f>'[N form x timing MN 2017.xlsx]Yield analysis'!$W$64</c:f>
              <c:numCache>
                <c:formatCode>General</c:formatCode>
                <c:ptCount val="1"/>
                <c:pt idx="0">
                  <c:v>263.72387692307694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4DC2-40A6-9949-4A71D55496CA}"/>
            </c:ext>
          </c:extLst>
        </c:ser>
        <c:ser>
          <c:idx val="3"/>
          <c:order val="3"/>
          <c:tx>
            <c:v>N form/time</c:v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7"/>
            <c:spPr>
              <a:solidFill>
                <a:srgbClr val="00B050"/>
              </a:solidFill>
              <a:ln w="6350" cap="rnd">
                <a:solidFill>
                  <a:schemeClr val="tx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'[N form x timing MN 2017.xlsx]Yield analysis'!$M$53:$M$72</c:f>
              <c:numCache>
                <c:formatCode>General</c:formatCode>
                <c:ptCount val="20"/>
                <c:pt idx="0">
                  <c:v>150</c:v>
                </c:pt>
                <c:pt idx="1">
                  <c:v>150</c:v>
                </c:pt>
                <c:pt idx="2">
                  <c:v>150</c:v>
                </c:pt>
                <c:pt idx="3">
                  <c:v>150</c:v>
                </c:pt>
                <c:pt idx="4">
                  <c:v>150</c:v>
                </c:pt>
                <c:pt idx="5">
                  <c:v>150</c:v>
                </c:pt>
                <c:pt idx="6">
                  <c:v>150</c:v>
                </c:pt>
                <c:pt idx="7">
                  <c:v>150</c:v>
                </c:pt>
                <c:pt idx="8">
                  <c:v>150</c:v>
                </c:pt>
                <c:pt idx="9">
                  <c:v>150</c:v>
                </c:pt>
                <c:pt idx="10">
                  <c:v>150</c:v>
                </c:pt>
                <c:pt idx="11">
                  <c:v>150</c:v>
                </c:pt>
                <c:pt idx="12">
                  <c:v>150</c:v>
                </c:pt>
                <c:pt idx="13">
                  <c:v>150</c:v>
                </c:pt>
                <c:pt idx="14">
                  <c:v>150</c:v>
                </c:pt>
                <c:pt idx="15">
                  <c:v>150</c:v>
                </c:pt>
                <c:pt idx="16">
                  <c:v>150</c:v>
                </c:pt>
                <c:pt idx="17">
                  <c:v>150</c:v>
                </c:pt>
                <c:pt idx="18">
                  <c:v>150</c:v>
                </c:pt>
                <c:pt idx="19">
                  <c:v>150</c:v>
                </c:pt>
              </c:numCache>
            </c:numRef>
          </c:xVal>
          <c:yVal>
            <c:numRef>
              <c:f>'[N form x timing MN 2017.xlsx]Yield analysis'!$N$53:$N$72</c:f>
              <c:numCache>
                <c:formatCode>General</c:formatCode>
                <c:ptCount val="20"/>
                <c:pt idx="0">
                  <c:v>270.25</c:v>
                </c:pt>
                <c:pt idx="1">
                  <c:v>257.19</c:v>
                </c:pt>
                <c:pt idx="2">
                  <c:v>255.47</c:v>
                </c:pt>
                <c:pt idx="3">
                  <c:v>251.34</c:v>
                </c:pt>
                <c:pt idx="4">
                  <c:v>250.13</c:v>
                </c:pt>
                <c:pt idx="5">
                  <c:v>264.07</c:v>
                </c:pt>
                <c:pt idx="6">
                  <c:v>265.07</c:v>
                </c:pt>
                <c:pt idx="7">
                  <c:v>253.92</c:v>
                </c:pt>
                <c:pt idx="8">
                  <c:v>263.88</c:v>
                </c:pt>
                <c:pt idx="9">
                  <c:v>264.51</c:v>
                </c:pt>
                <c:pt idx="10">
                  <c:v>259.41000000000003</c:v>
                </c:pt>
                <c:pt idx="11">
                  <c:v>262.83999999999997</c:v>
                </c:pt>
                <c:pt idx="12">
                  <c:v>268.74</c:v>
                </c:pt>
                <c:pt idx="13">
                  <c:v>262.83999999999997</c:v>
                </c:pt>
                <c:pt idx="14">
                  <c:v>248.74</c:v>
                </c:pt>
                <c:pt idx="15">
                  <c:v>252.96</c:v>
                </c:pt>
                <c:pt idx="16">
                  <c:v>251.17</c:v>
                </c:pt>
                <c:pt idx="17">
                  <c:v>255.76</c:v>
                </c:pt>
                <c:pt idx="18">
                  <c:v>267.83999999999997</c:v>
                </c:pt>
                <c:pt idx="19">
                  <c:v>255.57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4DC2-40A6-9949-4A71D55496CA}"/>
            </c:ext>
          </c:extLst>
        </c:ser>
        <c:ser>
          <c:idx val="4"/>
          <c:order val="4"/>
          <c:tx>
            <c:v>UAN Pl+SD50</c:v>
          </c:tx>
          <c:spPr>
            <a:ln w="34925" cap="rnd">
              <a:solidFill>
                <a:srgbClr val="FF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square"/>
            <c:size val="6"/>
            <c:spPr>
              <a:solidFill>
                <a:srgbClr val="FF0000"/>
              </a:solidFill>
              <a:ln w="9525" cap="rnd">
                <a:solidFill>
                  <a:schemeClr val="tx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'[N form x timing MN 2017.xlsx]Yield analysis'!$L$46:$L$48</c:f>
              <c:numCache>
                <c:formatCode>General</c:formatCode>
                <c:ptCount val="3"/>
                <c:pt idx="0">
                  <c:v>100</c:v>
                </c:pt>
                <c:pt idx="1">
                  <c:v>150</c:v>
                </c:pt>
                <c:pt idx="2">
                  <c:v>200</c:v>
                </c:pt>
              </c:numCache>
            </c:numRef>
          </c:xVal>
          <c:yVal>
            <c:numRef>
              <c:f>'[N form x timing MN 2017.xlsx]Yield analysis'!$N$46:$N$48</c:f>
              <c:numCache>
                <c:formatCode>General</c:formatCode>
                <c:ptCount val="3"/>
                <c:pt idx="0">
                  <c:v>239.09</c:v>
                </c:pt>
                <c:pt idx="1">
                  <c:v>257.19</c:v>
                </c:pt>
                <c:pt idx="2">
                  <c:v>256.2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4DC2-40A6-9949-4A71D55496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3292672"/>
        <c:axId val="333293248"/>
      </c:scatterChart>
      <c:valAx>
        <c:axId val="333292672"/>
        <c:scaling>
          <c:orientation val="minMax"/>
          <c:max val="275"/>
          <c:min val="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N rate, lb. N/acre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333293248"/>
        <c:crosses val="autoZero"/>
        <c:crossBetween val="midCat"/>
        <c:majorUnit val="50"/>
      </c:valAx>
      <c:valAx>
        <c:axId val="333293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Yield, bushels/acre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33329267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legendEntry>
        <c:idx val="1"/>
        <c:delete val="1"/>
      </c:legendEntry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Urbana Form x timimg 2014 Soy-Corn 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'[N Rate x Form x Time UR 2014.xlsx]Sheet1'!$W$84</c:f>
              <c:strCache>
                <c:ptCount val="1"/>
                <c:pt idx="0">
                  <c:v>UAN at planting</c:v>
                </c:pt>
              </c:strCache>
            </c:strRef>
          </c:tx>
          <c:spPr>
            <a:ln w="47625">
              <a:noFill/>
            </a:ln>
          </c:spPr>
          <c:marker>
            <c:spPr>
              <a:solidFill>
                <a:srgbClr val="0070C0"/>
              </a:solidFill>
              <a:ln>
                <a:solidFill>
                  <a:schemeClr val="bg2"/>
                </a:solidFill>
              </a:ln>
            </c:spPr>
          </c:marker>
          <c:trendline>
            <c:spPr>
              <a:ln w="38100">
                <a:solidFill>
                  <a:srgbClr val="0070C0"/>
                </a:solidFill>
              </a:ln>
            </c:spPr>
            <c:trendlineType val="poly"/>
            <c:order val="2"/>
            <c:dispRSqr val="0"/>
            <c:dispEq val="0"/>
          </c:trendline>
          <c:xVal>
            <c:numRef>
              <c:f>'[N Rate x Form x Time UR 2014.xlsx]Sheet1'!$V$85:$V$90</c:f>
              <c:numCache>
                <c:formatCode>General</c:formatCode>
                <c:ptCount val="6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</c:numCache>
            </c:numRef>
          </c:xVal>
          <c:yVal>
            <c:numRef>
              <c:f>'[N Rate x Form x Time UR 2014.xlsx]Sheet1'!$W$85:$W$90</c:f>
              <c:numCache>
                <c:formatCode>General</c:formatCode>
                <c:ptCount val="6"/>
                <c:pt idx="0">
                  <c:v>144.27000000000001</c:v>
                </c:pt>
                <c:pt idx="1">
                  <c:v>179.72</c:v>
                </c:pt>
                <c:pt idx="2">
                  <c:v>207.73</c:v>
                </c:pt>
                <c:pt idx="3">
                  <c:v>222.8</c:v>
                </c:pt>
                <c:pt idx="4">
                  <c:v>240.34</c:v>
                </c:pt>
                <c:pt idx="5">
                  <c:v>232.38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21A-4E54-AF39-A06AA74801D1}"/>
            </c:ext>
          </c:extLst>
        </c:ser>
        <c:ser>
          <c:idx val="1"/>
          <c:order val="1"/>
          <c:tx>
            <c:strRef>
              <c:f>'[N Rate x Form x Time UR 2014.xlsx]Sheet1'!$X$84</c:f>
              <c:strCache>
                <c:ptCount val="1"/>
                <c:pt idx="0">
                  <c:v>UAN 50 pl + SD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square"/>
            <c:size val="6"/>
            <c:spPr>
              <a:solidFill>
                <a:srgbClr val="FF0000"/>
              </a:solidFill>
              <a:ln>
                <a:solidFill>
                  <a:schemeClr val="bg2"/>
                </a:solidFill>
              </a:ln>
            </c:spPr>
          </c:marker>
          <c:xVal>
            <c:numRef>
              <c:f>'[N Rate x Form x Time UR 2014.xlsx]Sheet1'!$V$87:$V$89</c:f>
              <c:numCache>
                <c:formatCode>General</c:formatCode>
                <c:ptCount val="3"/>
                <c:pt idx="0">
                  <c:v>100</c:v>
                </c:pt>
                <c:pt idx="1">
                  <c:v>150</c:v>
                </c:pt>
                <c:pt idx="2">
                  <c:v>200</c:v>
                </c:pt>
              </c:numCache>
            </c:numRef>
          </c:xVal>
          <c:yVal>
            <c:numRef>
              <c:f>'[N Rate x Form x Time UR 2014.xlsx]Sheet1'!$X$87:$X$89</c:f>
              <c:numCache>
                <c:formatCode>0.0</c:formatCode>
                <c:ptCount val="3"/>
                <c:pt idx="0">
                  <c:v>205.22</c:v>
                </c:pt>
                <c:pt idx="1">
                  <c:v>230.27</c:v>
                </c:pt>
                <c:pt idx="2">
                  <c:v>232.4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821A-4E54-AF39-A06AA74801D1}"/>
            </c:ext>
          </c:extLst>
        </c:ser>
        <c:ser>
          <c:idx val="2"/>
          <c:order val="2"/>
          <c:tx>
            <c:strRef>
              <c:f>'[N Rate x Form x Time UR 2014.xlsx]Sheet1'!$AA$50</c:f>
              <c:strCache>
                <c:ptCount val="1"/>
                <c:pt idx="0">
                  <c:v>Opt</c:v>
                </c:pt>
              </c:strCache>
            </c:strRef>
          </c:tx>
          <c:spPr>
            <a:ln w="47625">
              <a:noFill/>
            </a:ln>
          </c:spPr>
          <c:marker>
            <c:symbol val="triangle"/>
            <c:size val="11"/>
            <c:spPr>
              <a:solidFill>
                <a:srgbClr val="FFFF00"/>
              </a:solidFill>
              <a:ln>
                <a:solidFill>
                  <a:schemeClr val="bg2"/>
                </a:solidFill>
              </a:ln>
            </c:spPr>
          </c:marker>
          <c:xVal>
            <c:numRef>
              <c:f>'[N Rate x Form x Time UR 2014.xlsx]Sheet1'!$AA$48</c:f>
              <c:numCache>
                <c:formatCode>0</c:formatCode>
                <c:ptCount val="1"/>
                <c:pt idx="0">
                  <c:v>196.27777777777777</c:v>
                </c:pt>
              </c:numCache>
            </c:numRef>
          </c:xVal>
          <c:yVal>
            <c:numRef>
              <c:f>'[N Rate x Form x Time UR 2014.xlsx]Sheet1'!$AB$48</c:f>
              <c:numCache>
                <c:formatCode>0</c:formatCode>
                <c:ptCount val="1"/>
                <c:pt idx="0">
                  <c:v>236.48827222222224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821A-4E54-AF39-A06AA74801D1}"/>
            </c:ext>
          </c:extLst>
        </c:ser>
        <c:ser>
          <c:idx val="3"/>
          <c:order val="3"/>
          <c:tx>
            <c:strRef>
              <c:f>'[N Rate x Form x Time UR 2014.xlsx]Sheet1'!$AA$51</c:f>
              <c:strCache>
                <c:ptCount val="1"/>
                <c:pt idx="0">
                  <c:v>Form-timing</c:v>
                </c:pt>
              </c:strCache>
            </c:strRef>
          </c:tx>
          <c:spPr>
            <a:ln w="47625">
              <a:noFill/>
            </a:ln>
          </c:spPr>
          <c:marker>
            <c:symbol val="circle"/>
            <c:size val="7"/>
            <c:spPr>
              <a:solidFill>
                <a:srgbClr val="00B050"/>
              </a:solidFill>
              <a:ln>
                <a:solidFill>
                  <a:schemeClr val="bg2"/>
                </a:solidFill>
              </a:ln>
            </c:spPr>
          </c:marker>
          <c:xVal>
            <c:numRef>
              <c:f>'[N Rate x Form x Time UR 2014.xlsx]Sheet1'!$R$58:$R$72</c:f>
              <c:numCache>
                <c:formatCode>General</c:formatCode>
                <c:ptCount val="15"/>
                <c:pt idx="0">
                  <c:v>150</c:v>
                </c:pt>
                <c:pt idx="1">
                  <c:v>150</c:v>
                </c:pt>
                <c:pt idx="2">
                  <c:v>150</c:v>
                </c:pt>
                <c:pt idx="3">
                  <c:v>150</c:v>
                </c:pt>
                <c:pt idx="4">
                  <c:v>150</c:v>
                </c:pt>
                <c:pt idx="5">
                  <c:v>150</c:v>
                </c:pt>
                <c:pt idx="6">
                  <c:v>150</c:v>
                </c:pt>
                <c:pt idx="7">
                  <c:v>150</c:v>
                </c:pt>
                <c:pt idx="8">
                  <c:v>150</c:v>
                </c:pt>
                <c:pt idx="9">
                  <c:v>150</c:v>
                </c:pt>
                <c:pt idx="10">
                  <c:v>150</c:v>
                </c:pt>
                <c:pt idx="11">
                  <c:v>150</c:v>
                </c:pt>
                <c:pt idx="12">
                  <c:v>150</c:v>
                </c:pt>
                <c:pt idx="13">
                  <c:v>150</c:v>
                </c:pt>
                <c:pt idx="14">
                  <c:v>150</c:v>
                </c:pt>
              </c:numCache>
            </c:numRef>
          </c:xVal>
          <c:yVal>
            <c:numRef>
              <c:f>'[N Rate x Form x Time UR 2014.xlsx]Sheet1'!$S$58:$S$72</c:f>
              <c:numCache>
                <c:formatCode>General</c:formatCode>
                <c:ptCount val="15"/>
                <c:pt idx="0">
                  <c:v>222.8</c:v>
                </c:pt>
                <c:pt idx="1">
                  <c:v>230.27</c:v>
                </c:pt>
                <c:pt idx="2">
                  <c:v>225.44</c:v>
                </c:pt>
                <c:pt idx="3">
                  <c:v>218</c:v>
                </c:pt>
                <c:pt idx="4">
                  <c:v>218.15</c:v>
                </c:pt>
                <c:pt idx="5">
                  <c:v>215.58</c:v>
                </c:pt>
                <c:pt idx="6">
                  <c:v>226.52</c:v>
                </c:pt>
                <c:pt idx="7">
                  <c:v>215.54</c:v>
                </c:pt>
                <c:pt idx="8">
                  <c:v>220</c:v>
                </c:pt>
                <c:pt idx="9">
                  <c:v>240.81</c:v>
                </c:pt>
                <c:pt idx="10">
                  <c:v>233.41</c:v>
                </c:pt>
                <c:pt idx="11">
                  <c:v>226.48</c:v>
                </c:pt>
                <c:pt idx="12">
                  <c:v>220.5</c:v>
                </c:pt>
                <c:pt idx="13">
                  <c:v>231.31</c:v>
                </c:pt>
                <c:pt idx="14">
                  <c:v>227.43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821A-4E54-AF39-A06AA74801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3291520"/>
        <c:axId val="333295552"/>
      </c:scatterChart>
      <c:valAx>
        <c:axId val="333291520"/>
        <c:scaling>
          <c:orientation val="minMax"/>
          <c:max val="27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 rate, lb N/acre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333295552"/>
        <c:crosses val="autoZero"/>
        <c:crossBetween val="midCat"/>
      </c:valAx>
      <c:valAx>
        <c:axId val="3332955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Yield, bu/acre</a:t>
                </a:r>
              </a:p>
            </c:rich>
          </c:tx>
          <c:overlay val="0"/>
        </c:title>
        <c:numFmt formatCode="0" sourceLinked="0"/>
        <c:majorTickMark val="none"/>
        <c:minorTickMark val="none"/>
        <c:tickLblPos val="nextTo"/>
        <c:crossAx val="333291520"/>
        <c:crosses val="autoZero"/>
        <c:crossBetween val="midCat"/>
      </c:valAx>
    </c:plotArea>
    <c:legend>
      <c:legendPos val="t"/>
      <c:legendEntry>
        <c:idx val="4"/>
        <c:delete val="1"/>
      </c:legendEntry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Urbana N Study 2015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PT UAN</c:v>
          </c:tx>
          <c:spPr>
            <a:ln w="47625">
              <a:noFill/>
            </a:ln>
          </c:spPr>
          <c:marker>
            <c:symbol val="diamond"/>
            <c:size val="9"/>
            <c:spPr>
              <a:solidFill>
                <a:srgbClr val="0070C0"/>
              </a:solidFill>
              <a:ln>
                <a:solidFill>
                  <a:schemeClr val="bg2"/>
                </a:solidFill>
              </a:ln>
            </c:spPr>
          </c:marker>
          <c:xVal>
            <c:numRef>
              <c:f>'[N Rate x Form x Time UR 2015.xlsx]Data analyzed'!$N$71:$N$76</c:f>
              <c:numCache>
                <c:formatCode>General</c:formatCode>
                <c:ptCount val="6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</c:numCache>
            </c:numRef>
          </c:xVal>
          <c:yVal>
            <c:numRef>
              <c:f>'[N Rate x Form x Time UR 2015.xlsx]Data analyzed'!$O$71:$O$76</c:f>
              <c:numCache>
                <c:formatCode>General</c:formatCode>
                <c:ptCount val="6"/>
                <c:pt idx="0">
                  <c:v>138.08000000000001</c:v>
                </c:pt>
                <c:pt idx="1">
                  <c:v>183.51</c:v>
                </c:pt>
                <c:pt idx="2">
                  <c:v>221.29</c:v>
                </c:pt>
                <c:pt idx="3">
                  <c:v>227.83</c:v>
                </c:pt>
                <c:pt idx="4">
                  <c:v>244.65</c:v>
                </c:pt>
                <c:pt idx="5">
                  <c:v>247.53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A96-496E-B8EF-E3E6464A45C4}"/>
            </c:ext>
          </c:extLst>
        </c:ser>
        <c:ser>
          <c:idx val="1"/>
          <c:order val="1"/>
          <c:tx>
            <c:v>50 PT + SD</c:v>
          </c:tx>
          <c:spPr>
            <a:ln w="38100">
              <a:solidFill>
                <a:srgbClr val="FF0000"/>
              </a:solidFill>
            </a:ln>
          </c:spPr>
          <c:marker>
            <c:symbol val="square"/>
            <c:size val="7"/>
            <c:spPr>
              <a:solidFill>
                <a:srgbClr val="FF0000"/>
              </a:solidFill>
              <a:ln>
                <a:solidFill>
                  <a:schemeClr val="bg2"/>
                </a:solidFill>
              </a:ln>
            </c:spPr>
          </c:marker>
          <c:xVal>
            <c:numRef>
              <c:f>'[N Rate x Form x Time UR 2015.xlsx]Data analyzed'!$N$73:$N$75</c:f>
              <c:numCache>
                <c:formatCode>General</c:formatCode>
                <c:ptCount val="3"/>
                <c:pt idx="0">
                  <c:v>100</c:v>
                </c:pt>
                <c:pt idx="1">
                  <c:v>150</c:v>
                </c:pt>
                <c:pt idx="2">
                  <c:v>200</c:v>
                </c:pt>
              </c:numCache>
            </c:numRef>
          </c:xVal>
          <c:yVal>
            <c:numRef>
              <c:f>'[N Rate x Form x Time UR 2015.xlsx]Data analyzed'!$P$73:$P$75</c:f>
              <c:numCache>
                <c:formatCode>General</c:formatCode>
                <c:ptCount val="3"/>
                <c:pt idx="0">
                  <c:v>212.94</c:v>
                </c:pt>
                <c:pt idx="1">
                  <c:v>220.45</c:v>
                </c:pt>
                <c:pt idx="2">
                  <c:v>240.16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BA96-496E-B8EF-E3E6464A45C4}"/>
            </c:ext>
          </c:extLst>
        </c:ser>
        <c:ser>
          <c:idx val="2"/>
          <c:order val="2"/>
          <c:tx>
            <c:v>Opt</c:v>
          </c:tx>
          <c:spPr>
            <a:ln w="47625">
              <a:noFill/>
            </a:ln>
          </c:spPr>
          <c:marker>
            <c:symbol val="triangle"/>
            <c:size val="10"/>
            <c:spPr>
              <a:solidFill>
                <a:srgbClr val="FFFF00"/>
              </a:solidFill>
              <a:ln>
                <a:solidFill>
                  <a:schemeClr val="bg2"/>
                </a:solidFill>
              </a:ln>
            </c:spPr>
          </c:marker>
          <c:xVal>
            <c:numRef>
              <c:f>'[N Rate x Form x Time UR 2015.xlsx]Data analyzed'!$T$79</c:f>
              <c:numCache>
                <c:formatCode>0</c:formatCode>
                <c:ptCount val="1"/>
                <c:pt idx="0">
                  <c:v>188.45652173913044</c:v>
                </c:pt>
              </c:numCache>
            </c:numRef>
          </c:xVal>
          <c:yVal>
            <c:numRef>
              <c:f>'[N Rate x Form x Time UR 2015.xlsx]Data analyzed'!$U$79</c:f>
              <c:numCache>
                <c:formatCode>0</c:formatCode>
                <c:ptCount val="1"/>
                <c:pt idx="0">
                  <c:v>243.70126195652176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BA96-496E-B8EF-E3E6464A45C4}"/>
            </c:ext>
          </c:extLst>
        </c:ser>
        <c:ser>
          <c:idx val="3"/>
          <c:order val="3"/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'[N Rate x Form x Time UR 2015.xlsx]Data analyzed'!$R$100:$R$110</c:f>
              <c:numCache>
                <c:formatCode>0</c:formatCode>
                <c:ptCount val="11"/>
                <c:pt idx="0">
                  <c:v>0</c:v>
                </c:pt>
                <c:pt idx="1">
                  <c:v>30</c:v>
                </c:pt>
                <c:pt idx="2">
                  <c:v>60</c:v>
                </c:pt>
                <c:pt idx="3">
                  <c:v>90</c:v>
                </c:pt>
                <c:pt idx="4">
                  <c:v>120</c:v>
                </c:pt>
                <c:pt idx="5">
                  <c:v>150</c:v>
                </c:pt>
                <c:pt idx="6">
                  <c:v>180</c:v>
                </c:pt>
                <c:pt idx="7">
                  <c:v>210</c:v>
                </c:pt>
                <c:pt idx="8">
                  <c:v>214.54347826086956</c:v>
                </c:pt>
                <c:pt idx="9">
                  <c:v>214.54347826086956</c:v>
                </c:pt>
                <c:pt idx="10">
                  <c:v>250</c:v>
                </c:pt>
              </c:numCache>
            </c:numRef>
          </c:xVal>
          <c:yVal>
            <c:numRef>
              <c:f>'[N Rate x Form x Time UR 2015.xlsx]Data analyzed'!$S$100:$S$110</c:f>
              <c:numCache>
                <c:formatCode>0</c:formatCode>
                <c:ptCount val="11"/>
                <c:pt idx="0">
                  <c:v>139.4</c:v>
                </c:pt>
                <c:pt idx="1">
                  <c:v>166.93700000000001</c:v>
                </c:pt>
                <c:pt idx="2">
                  <c:v>190.334</c:v>
                </c:pt>
                <c:pt idx="3">
                  <c:v>209.59100000000001</c:v>
                </c:pt>
                <c:pt idx="4">
                  <c:v>224.70799999999997</c:v>
                </c:pt>
                <c:pt idx="5">
                  <c:v>235.685</c:v>
                </c:pt>
                <c:pt idx="6">
                  <c:v>242.52200000000005</c:v>
                </c:pt>
                <c:pt idx="7">
                  <c:v>245.21899999999999</c:v>
                </c:pt>
                <c:pt idx="8">
                  <c:v>245.26647934782608</c:v>
                </c:pt>
                <c:pt idx="9">
                  <c:v>245.26647934782608</c:v>
                </c:pt>
                <c:pt idx="10">
                  <c:v>245.26647934782608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BA96-496E-B8EF-E3E6464A45C4}"/>
            </c:ext>
          </c:extLst>
        </c:ser>
        <c:ser>
          <c:idx val="4"/>
          <c:order val="4"/>
          <c:tx>
            <c:v>Form/timing</c:v>
          </c:tx>
          <c:spPr>
            <a:ln w="47625">
              <a:noFill/>
            </a:ln>
          </c:spPr>
          <c:marker>
            <c:symbol val="circle"/>
            <c:size val="7"/>
            <c:spPr>
              <a:solidFill>
                <a:srgbClr val="00B050"/>
              </a:solidFill>
              <a:ln>
                <a:solidFill>
                  <a:schemeClr val="bg2"/>
                </a:solidFill>
              </a:ln>
            </c:spPr>
          </c:marker>
          <c:xVal>
            <c:numRef>
              <c:f>'[N Rate x Form x Time UR 2015.xlsx]Data analyzed'!$X$91:$X$109</c:f>
              <c:numCache>
                <c:formatCode>General</c:formatCode>
                <c:ptCount val="19"/>
                <c:pt idx="0">
                  <c:v>150</c:v>
                </c:pt>
                <c:pt idx="1">
                  <c:v>150</c:v>
                </c:pt>
                <c:pt idx="2">
                  <c:v>150</c:v>
                </c:pt>
                <c:pt idx="3">
                  <c:v>150</c:v>
                </c:pt>
                <c:pt idx="4">
                  <c:v>150</c:v>
                </c:pt>
                <c:pt idx="5">
                  <c:v>150</c:v>
                </c:pt>
                <c:pt idx="6">
                  <c:v>150</c:v>
                </c:pt>
                <c:pt idx="7">
                  <c:v>150</c:v>
                </c:pt>
                <c:pt idx="8">
                  <c:v>150</c:v>
                </c:pt>
                <c:pt idx="9">
                  <c:v>150</c:v>
                </c:pt>
                <c:pt idx="10">
                  <c:v>150</c:v>
                </c:pt>
                <c:pt idx="11">
                  <c:v>150</c:v>
                </c:pt>
                <c:pt idx="12">
                  <c:v>150</c:v>
                </c:pt>
                <c:pt idx="13">
                  <c:v>150</c:v>
                </c:pt>
                <c:pt idx="14">
                  <c:v>150</c:v>
                </c:pt>
                <c:pt idx="15">
                  <c:v>150</c:v>
                </c:pt>
                <c:pt idx="16">
                  <c:v>150</c:v>
                </c:pt>
                <c:pt idx="17">
                  <c:v>150</c:v>
                </c:pt>
                <c:pt idx="18">
                  <c:v>150</c:v>
                </c:pt>
              </c:numCache>
            </c:numRef>
          </c:xVal>
          <c:yVal>
            <c:numRef>
              <c:f>'[N Rate x Form x Time UR 2015.xlsx]Data analyzed'!$Y$91:$Y$109</c:f>
              <c:numCache>
                <c:formatCode>General</c:formatCode>
                <c:ptCount val="19"/>
                <c:pt idx="0">
                  <c:v>227.83</c:v>
                </c:pt>
                <c:pt idx="1">
                  <c:v>220.45</c:v>
                </c:pt>
                <c:pt idx="2">
                  <c:v>225.72</c:v>
                </c:pt>
                <c:pt idx="3">
                  <c:v>227.03</c:v>
                </c:pt>
                <c:pt idx="4">
                  <c:v>227.28</c:v>
                </c:pt>
                <c:pt idx="5">
                  <c:v>230.62</c:v>
                </c:pt>
                <c:pt idx="6">
                  <c:v>229.67</c:v>
                </c:pt>
                <c:pt idx="7">
                  <c:v>232.23</c:v>
                </c:pt>
                <c:pt idx="8">
                  <c:v>221.54</c:v>
                </c:pt>
                <c:pt idx="9">
                  <c:v>236.79</c:v>
                </c:pt>
                <c:pt idx="10">
                  <c:v>245.07</c:v>
                </c:pt>
                <c:pt idx="11">
                  <c:v>237.22</c:v>
                </c:pt>
                <c:pt idx="12">
                  <c:v>225.85</c:v>
                </c:pt>
                <c:pt idx="13">
                  <c:v>219.41</c:v>
                </c:pt>
                <c:pt idx="14">
                  <c:v>213.8</c:v>
                </c:pt>
                <c:pt idx="15">
                  <c:v>228.9</c:v>
                </c:pt>
                <c:pt idx="16">
                  <c:v>232.66</c:v>
                </c:pt>
                <c:pt idx="17">
                  <c:v>240.56</c:v>
                </c:pt>
                <c:pt idx="18">
                  <c:v>238.41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BA96-496E-B8EF-E3E6464A45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3297280"/>
        <c:axId val="333297856"/>
      </c:scatterChart>
      <c:valAx>
        <c:axId val="333297280"/>
        <c:scaling>
          <c:orientation val="minMax"/>
          <c:max val="27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 rate, lb N/bu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333297856"/>
        <c:crosses val="autoZero"/>
        <c:crossBetween val="midCat"/>
      </c:valAx>
      <c:valAx>
        <c:axId val="3332978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Yield, bu/acre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333297280"/>
        <c:crosses val="autoZero"/>
        <c:crossBetween val="midCat"/>
      </c:valAx>
    </c:plotArea>
    <c:legend>
      <c:legendPos val="t"/>
      <c:legendEntry>
        <c:idx val="3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Urbana Soy-Corn 2016 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'[N Rate x Form x Time UR 2016.xlsx]Analysis'!$O$38</c:f>
              <c:strCache>
                <c:ptCount val="1"/>
                <c:pt idx="0">
                  <c:v>PT UAN </c:v>
                </c:pt>
              </c:strCache>
            </c:strRef>
          </c:tx>
          <c:spPr>
            <a:ln w="47625">
              <a:noFill/>
            </a:ln>
          </c:spPr>
          <c:marker>
            <c:symbol val="diamond"/>
            <c:size val="9"/>
            <c:spPr>
              <a:solidFill>
                <a:srgbClr val="0070C0"/>
              </a:solidFill>
              <a:ln>
                <a:solidFill>
                  <a:schemeClr val="bg2"/>
                </a:solidFill>
              </a:ln>
            </c:spPr>
          </c:marker>
          <c:xVal>
            <c:numRef>
              <c:f>'[N Rate x Form x Time UR 2016.xlsx]Analysis'!$N$39:$N$44</c:f>
              <c:numCache>
                <c:formatCode>General</c:formatCode>
                <c:ptCount val="6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</c:numCache>
            </c:numRef>
          </c:xVal>
          <c:yVal>
            <c:numRef>
              <c:f>'[N Rate x Form x Time UR 2016.xlsx]Analysis'!$O$39:$O$44</c:f>
              <c:numCache>
                <c:formatCode>General</c:formatCode>
                <c:ptCount val="6"/>
                <c:pt idx="0">
                  <c:v>142.07</c:v>
                </c:pt>
                <c:pt idx="1">
                  <c:v>164.61</c:v>
                </c:pt>
                <c:pt idx="2">
                  <c:v>212.7</c:v>
                </c:pt>
                <c:pt idx="3">
                  <c:v>219.12</c:v>
                </c:pt>
                <c:pt idx="4">
                  <c:v>221.74</c:v>
                </c:pt>
                <c:pt idx="5">
                  <c:v>220.08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754-48B3-8062-6B18EF9F70AB}"/>
            </c:ext>
          </c:extLst>
        </c:ser>
        <c:ser>
          <c:idx val="1"/>
          <c:order val="1"/>
          <c:tx>
            <c:strRef>
              <c:f>'[N Rate x Form x Time UR 2016.xlsx]Analysis'!$P$38</c:f>
              <c:strCache>
                <c:ptCount val="1"/>
                <c:pt idx="0">
                  <c:v>PT 50+SD UAN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square"/>
            <c:size val="7"/>
            <c:spPr>
              <a:solidFill>
                <a:srgbClr val="FF0000"/>
              </a:solidFill>
              <a:ln>
                <a:solidFill>
                  <a:schemeClr val="bg2"/>
                </a:solidFill>
              </a:ln>
            </c:spPr>
          </c:marker>
          <c:xVal>
            <c:numRef>
              <c:f>'[N Rate x Form x Time UR 2016.xlsx]Analysis'!$N$39:$N$44</c:f>
              <c:numCache>
                <c:formatCode>General</c:formatCode>
                <c:ptCount val="6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</c:numCache>
            </c:numRef>
          </c:xVal>
          <c:yVal>
            <c:numRef>
              <c:f>'[N Rate x Form x Time UR 2016.xlsx]Analysis'!$P$39:$P$44</c:f>
              <c:numCache>
                <c:formatCode>General</c:formatCode>
                <c:ptCount val="6"/>
                <c:pt idx="2">
                  <c:v>191.17</c:v>
                </c:pt>
                <c:pt idx="3">
                  <c:v>213.42</c:v>
                </c:pt>
                <c:pt idx="4">
                  <c:v>211.8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C754-48B3-8062-6B18EF9F70AB}"/>
            </c:ext>
          </c:extLst>
        </c:ser>
        <c:ser>
          <c:idx val="2"/>
          <c:order val="2"/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'[N Rate x Form x Time UR 2016.xlsx]Analysis'!$U$66:$U$75</c:f>
              <c:numCache>
                <c:formatCode>General</c:formatCode>
                <c:ptCount val="10"/>
                <c:pt idx="0">
                  <c:v>0</c:v>
                </c:pt>
                <c:pt idx="1">
                  <c:v>30</c:v>
                </c:pt>
                <c:pt idx="2">
                  <c:v>60</c:v>
                </c:pt>
                <c:pt idx="3">
                  <c:v>90</c:v>
                </c:pt>
                <c:pt idx="4">
                  <c:v>120</c:v>
                </c:pt>
                <c:pt idx="5">
                  <c:v>150</c:v>
                </c:pt>
                <c:pt idx="6">
                  <c:v>180</c:v>
                </c:pt>
                <c:pt idx="7">
                  <c:v>187.50000000000003</c:v>
                </c:pt>
                <c:pt idx="8">
                  <c:v>187.50000000000003</c:v>
                </c:pt>
                <c:pt idx="9">
                  <c:v>250</c:v>
                </c:pt>
              </c:numCache>
            </c:numRef>
          </c:xVal>
          <c:yVal>
            <c:numRef>
              <c:f>'[N Rate x Form x Time UR 2016.xlsx]Analysis'!$V$66:$V$75</c:f>
              <c:numCache>
                <c:formatCode>General</c:formatCode>
                <c:ptCount val="10"/>
                <c:pt idx="0">
                  <c:v>137.6</c:v>
                </c:pt>
                <c:pt idx="1">
                  <c:v>162.44</c:v>
                </c:pt>
                <c:pt idx="2">
                  <c:v>182.96</c:v>
                </c:pt>
                <c:pt idx="3">
                  <c:v>199.16</c:v>
                </c:pt>
                <c:pt idx="4">
                  <c:v>211.04</c:v>
                </c:pt>
                <c:pt idx="5">
                  <c:v>218.60000000000002</c:v>
                </c:pt>
                <c:pt idx="6">
                  <c:v>221.84000000000003</c:v>
                </c:pt>
                <c:pt idx="7">
                  <c:v>221.97500000000002</c:v>
                </c:pt>
                <c:pt idx="8">
                  <c:v>221.97500000000002</c:v>
                </c:pt>
                <c:pt idx="9">
                  <c:v>221.97500000000002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C754-48B3-8062-6B18EF9F70AB}"/>
            </c:ext>
          </c:extLst>
        </c:ser>
        <c:ser>
          <c:idx val="3"/>
          <c:order val="3"/>
          <c:tx>
            <c:v>Optimum</c:v>
          </c:tx>
          <c:spPr>
            <a:ln w="47625">
              <a:noFill/>
            </a:ln>
          </c:spPr>
          <c:marker>
            <c:symbol val="triangle"/>
            <c:size val="11"/>
            <c:spPr>
              <a:solidFill>
                <a:srgbClr val="FFFF00"/>
              </a:solidFill>
              <a:ln>
                <a:solidFill>
                  <a:schemeClr val="bg2"/>
                </a:solidFill>
              </a:ln>
            </c:spPr>
          </c:marker>
          <c:xVal>
            <c:numRef>
              <c:f>'[N Rate x Form x Time UR 2016.xlsx]Analysis'!$W$63</c:f>
              <c:numCache>
                <c:formatCode>General</c:formatCode>
                <c:ptCount val="1"/>
                <c:pt idx="0">
                  <c:v>166.66666666666669</c:v>
                </c:pt>
              </c:numCache>
            </c:numRef>
          </c:xVal>
          <c:yVal>
            <c:numRef>
              <c:f>'[N Rate x Form x Time UR 2016.xlsx]Analysis'!$X$63</c:f>
              <c:numCache>
                <c:formatCode>General</c:formatCode>
                <c:ptCount val="1"/>
                <c:pt idx="0">
                  <c:v>220.93333333333334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C754-48B3-8062-6B18EF9F70AB}"/>
            </c:ext>
          </c:extLst>
        </c:ser>
        <c:ser>
          <c:idx val="4"/>
          <c:order val="4"/>
          <c:tx>
            <c:v>Forms/times</c:v>
          </c:tx>
          <c:spPr>
            <a:ln w="47625">
              <a:noFill/>
            </a:ln>
          </c:spPr>
          <c:marker>
            <c:symbol val="circle"/>
            <c:size val="7"/>
            <c:spPr>
              <a:solidFill>
                <a:srgbClr val="00B050"/>
              </a:solidFill>
              <a:ln>
                <a:solidFill>
                  <a:schemeClr val="bg2"/>
                </a:solidFill>
              </a:ln>
            </c:spPr>
          </c:marker>
          <c:xVal>
            <c:numRef>
              <c:f>'[N Rate x Form x Time UR 2016.xlsx]Analysis'!$K$45:$K$64</c:f>
              <c:numCache>
                <c:formatCode>General</c:formatCode>
                <c:ptCount val="20"/>
                <c:pt idx="0">
                  <c:v>150</c:v>
                </c:pt>
                <c:pt idx="1">
                  <c:v>150</c:v>
                </c:pt>
                <c:pt idx="2">
                  <c:v>150</c:v>
                </c:pt>
                <c:pt idx="3">
                  <c:v>150</c:v>
                </c:pt>
                <c:pt idx="4">
                  <c:v>150</c:v>
                </c:pt>
                <c:pt idx="5">
                  <c:v>150</c:v>
                </c:pt>
                <c:pt idx="6">
                  <c:v>150</c:v>
                </c:pt>
                <c:pt idx="7">
                  <c:v>150</c:v>
                </c:pt>
                <c:pt idx="8">
                  <c:v>150</c:v>
                </c:pt>
                <c:pt idx="9">
                  <c:v>150</c:v>
                </c:pt>
                <c:pt idx="10">
                  <c:v>150</c:v>
                </c:pt>
                <c:pt idx="11">
                  <c:v>150</c:v>
                </c:pt>
                <c:pt idx="12">
                  <c:v>150</c:v>
                </c:pt>
                <c:pt idx="13">
                  <c:v>150</c:v>
                </c:pt>
                <c:pt idx="14">
                  <c:v>150</c:v>
                </c:pt>
                <c:pt idx="15">
                  <c:v>150</c:v>
                </c:pt>
                <c:pt idx="16">
                  <c:v>150</c:v>
                </c:pt>
                <c:pt idx="17">
                  <c:v>150</c:v>
                </c:pt>
                <c:pt idx="18">
                  <c:v>150</c:v>
                </c:pt>
                <c:pt idx="19">
                  <c:v>150</c:v>
                </c:pt>
              </c:numCache>
            </c:numRef>
          </c:xVal>
          <c:yVal>
            <c:numRef>
              <c:f>'[N Rate x Form x Time UR 2016.xlsx]Analysis'!$M$45:$M$64</c:f>
              <c:numCache>
                <c:formatCode>General</c:formatCode>
                <c:ptCount val="20"/>
                <c:pt idx="0">
                  <c:v>219.12</c:v>
                </c:pt>
                <c:pt idx="1">
                  <c:v>213.42</c:v>
                </c:pt>
                <c:pt idx="2">
                  <c:v>217.61</c:v>
                </c:pt>
                <c:pt idx="3">
                  <c:v>215.85</c:v>
                </c:pt>
                <c:pt idx="4">
                  <c:v>220.45</c:v>
                </c:pt>
                <c:pt idx="5">
                  <c:v>222.74</c:v>
                </c:pt>
                <c:pt idx="6">
                  <c:v>222.49</c:v>
                </c:pt>
                <c:pt idx="7">
                  <c:v>222.52</c:v>
                </c:pt>
                <c:pt idx="8">
                  <c:v>216</c:v>
                </c:pt>
                <c:pt idx="9">
                  <c:v>220.78</c:v>
                </c:pt>
                <c:pt idx="10">
                  <c:v>223.36</c:v>
                </c:pt>
                <c:pt idx="11">
                  <c:v>214.45</c:v>
                </c:pt>
                <c:pt idx="12">
                  <c:v>218.89</c:v>
                </c:pt>
                <c:pt idx="13">
                  <c:v>222.22</c:v>
                </c:pt>
                <c:pt idx="14">
                  <c:v>219.06</c:v>
                </c:pt>
                <c:pt idx="15">
                  <c:v>214.13</c:v>
                </c:pt>
                <c:pt idx="16">
                  <c:v>222.04</c:v>
                </c:pt>
                <c:pt idx="17">
                  <c:v>225.19</c:v>
                </c:pt>
                <c:pt idx="18">
                  <c:v>223.97</c:v>
                </c:pt>
                <c:pt idx="19">
                  <c:v>216.82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C754-48B3-8062-6B18EF9F70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4561280"/>
        <c:axId val="334561856"/>
      </c:scatterChart>
      <c:valAx>
        <c:axId val="334561280"/>
        <c:scaling>
          <c:orientation val="minMax"/>
          <c:max val="27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 rate, lb N/acre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334561856"/>
        <c:crosses val="autoZero"/>
        <c:crossBetween val="midCat"/>
        <c:majorUnit val="50"/>
      </c:valAx>
      <c:valAx>
        <c:axId val="3345618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Yield, bu/acre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334561280"/>
        <c:crosses val="autoZero"/>
        <c:crossBetween val="midCat"/>
      </c:valAx>
    </c:plotArea>
    <c:legend>
      <c:legendPos val="t"/>
      <c:legendEntry>
        <c:idx val="2"/>
        <c:delete val="1"/>
      </c:legendEntry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Urbana N Study 2017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'[N form x timing UR 2017.xlsx]Sheet1'!$O$43</c:f>
              <c:strCache>
                <c:ptCount val="1"/>
                <c:pt idx="0">
                  <c:v>UAN pl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diamond"/>
            <c:size val="10"/>
            <c:spPr>
              <a:solidFill>
                <a:srgbClr val="4F81BD"/>
              </a:solidFill>
              <a:ln w="3175" cap="rnd">
                <a:solidFill>
                  <a:sysClr val="windowText" lastClr="00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'[N form x timing UR 2017.xlsx]Sheet1'!$N$44:$N$49</c:f>
              <c:numCache>
                <c:formatCode>General</c:formatCode>
                <c:ptCount val="6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</c:numCache>
            </c:numRef>
          </c:xVal>
          <c:yVal>
            <c:numRef>
              <c:f>'[N form x timing UR 2017.xlsx]Sheet1'!$O$44:$O$49</c:f>
              <c:numCache>
                <c:formatCode>General</c:formatCode>
                <c:ptCount val="6"/>
                <c:pt idx="0">
                  <c:v>153.9</c:v>
                </c:pt>
                <c:pt idx="1">
                  <c:v>183.66</c:v>
                </c:pt>
                <c:pt idx="2">
                  <c:v>200.39</c:v>
                </c:pt>
                <c:pt idx="3">
                  <c:v>209.87</c:v>
                </c:pt>
                <c:pt idx="4">
                  <c:v>217.39</c:v>
                </c:pt>
                <c:pt idx="5">
                  <c:v>225.78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106-467A-AD9F-4E037002E654}"/>
            </c:ext>
          </c:extLst>
        </c:ser>
        <c:ser>
          <c:idx val="1"/>
          <c:order val="1"/>
          <c:tx>
            <c:strRef>
              <c:f>'[N form x timing UR 2017.xlsx]Sheet1'!$P$43</c:f>
              <c:strCache>
                <c:ptCount val="1"/>
                <c:pt idx="0">
                  <c:v>UAN pl+50SD</c:v>
                </c:pt>
              </c:strCache>
            </c:strRef>
          </c:tx>
          <c:spPr>
            <a:ln w="34925" cap="rnd">
              <a:solidFill>
                <a:srgbClr val="FF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2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'[N form x timing UR 2017.xlsx]Sheet1'!$N$44:$N$49</c:f>
              <c:numCache>
                <c:formatCode>General</c:formatCode>
                <c:ptCount val="6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</c:numCache>
            </c:numRef>
          </c:xVal>
          <c:yVal>
            <c:numRef>
              <c:f>'[N form x timing UR 2017.xlsx]Sheet1'!$P$44:$P$49</c:f>
              <c:numCache>
                <c:formatCode>General</c:formatCode>
                <c:ptCount val="6"/>
                <c:pt idx="2">
                  <c:v>200.96</c:v>
                </c:pt>
                <c:pt idx="3">
                  <c:v>207.01</c:v>
                </c:pt>
                <c:pt idx="4">
                  <c:v>214.85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7106-467A-AD9F-4E037002E654}"/>
            </c:ext>
          </c:extLst>
        </c:ser>
        <c:ser>
          <c:idx val="2"/>
          <c:order val="2"/>
          <c:tx>
            <c:v>Opt.</c:v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triangle"/>
            <c:size val="11"/>
            <c:spPr>
              <a:solidFill>
                <a:srgbClr val="FFFF00"/>
              </a:solidFill>
              <a:ln w="9525" cap="rnd">
                <a:solidFill>
                  <a:sysClr val="windowText" lastClr="00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'[N form x timing UR 2017.xlsx]Sheet1'!$Y$60</c:f>
              <c:numCache>
                <c:formatCode>General</c:formatCode>
                <c:ptCount val="1"/>
                <c:pt idx="0">
                  <c:v>206.40776699029126</c:v>
                </c:pt>
              </c:numCache>
            </c:numRef>
          </c:xVal>
          <c:yVal>
            <c:numRef>
              <c:f>'[N form x timing UR 2017.xlsx]Sheet1'!$Z$60</c:f>
              <c:numCache>
                <c:formatCode>General</c:formatCode>
                <c:ptCount val="1"/>
                <c:pt idx="0">
                  <c:v>220.92306796116503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7106-467A-AD9F-4E037002E654}"/>
            </c:ext>
          </c:extLst>
        </c:ser>
        <c:ser>
          <c:idx val="3"/>
          <c:order val="3"/>
          <c:spPr>
            <a:ln w="38100" cap="rnd">
              <a:solidFill>
                <a:srgbClr val="4F81BD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xVal>
            <c:numRef>
              <c:f>'[N form x timing UR 2017.xlsx]Sheet1'!$W$62:$W$73</c:f>
              <c:numCache>
                <c:formatCode>General</c:formatCode>
                <c:ptCount val="12"/>
                <c:pt idx="0">
                  <c:v>0</c:v>
                </c:pt>
                <c:pt idx="1">
                  <c:v>30</c:v>
                </c:pt>
                <c:pt idx="2">
                  <c:v>60</c:v>
                </c:pt>
                <c:pt idx="3">
                  <c:v>90</c:v>
                </c:pt>
                <c:pt idx="4">
                  <c:v>120</c:v>
                </c:pt>
                <c:pt idx="5">
                  <c:v>150</c:v>
                </c:pt>
                <c:pt idx="6">
                  <c:v>180</c:v>
                </c:pt>
                <c:pt idx="7">
                  <c:v>210</c:v>
                </c:pt>
                <c:pt idx="8">
                  <c:v>240</c:v>
                </c:pt>
                <c:pt idx="9">
                  <c:v>250</c:v>
                </c:pt>
                <c:pt idx="10">
                  <c:v>250</c:v>
                </c:pt>
                <c:pt idx="11">
                  <c:v>250</c:v>
                </c:pt>
              </c:numCache>
            </c:numRef>
          </c:xVal>
          <c:yVal>
            <c:numRef>
              <c:f>'[N form x timing UR 2017.xlsx]Sheet1'!$X$62:$X$73</c:f>
              <c:numCache>
                <c:formatCode>General</c:formatCode>
                <c:ptCount val="12"/>
                <c:pt idx="0">
                  <c:v>156.4</c:v>
                </c:pt>
                <c:pt idx="1">
                  <c:v>171.22900000000001</c:v>
                </c:pt>
                <c:pt idx="2">
                  <c:v>184.20400000000001</c:v>
                </c:pt>
                <c:pt idx="3">
                  <c:v>195.32500000000002</c:v>
                </c:pt>
                <c:pt idx="4">
                  <c:v>204.59200000000001</c:v>
                </c:pt>
                <c:pt idx="5">
                  <c:v>212.005</c:v>
                </c:pt>
                <c:pt idx="6">
                  <c:v>217.56400000000002</c:v>
                </c:pt>
                <c:pt idx="7">
                  <c:v>221.26900000000001</c:v>
                </c:pt>
                <c:pt idx="8">
                  <c:v>223.11999999999998</c:v>
                </c:pt>
                <c:pt idx="9">
                  <c:v>223.32500000000005</c:v>
                </c:pt>
                <c:pt idx="10">
                  <c:v>223.32500000000005</c:v>
                </c:pt>
                <c:pt idx="11">
                  <c:v>223.32500000000005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7106-467A-AD9F-4E037002E654}"/>
            </c:ext>
          </c:extLst>
        </c:ser>
        <c:ser>
          <c:idx val="4"/>
          <c:order val="4"/>
          <c:tx>
            <c:v>Forms/timing</c:v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7"/>
            <c:spPr>
              <a:solidFill>
                <a:srgbClr val="00B050"/>
              </a:solidFill>
              <a:ln w="3175" cap="rnd">
                <a:solidFill>
                  <a:sysClr val="windowText" lastClr="00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'[N form x timing UR 2017.xlsx]Sheet1'!$O$53:$O$72</c:f>
              <c:numCache>
                <c:formatCode>General</c:formatCode>
                <c:ptCount val="20"/>
                <c:pt idx="0">
                  <c:v>150</c:v>
                </c:pt>
                <c:pt idx="1">
                  <c:v>150</c:v>
                </c:pt>
                <c:pt idx="2">
                  <c:v>150</c:v>
                </c:pt>
                <c:pt idx="3">
                  <c:v>150</c:v>
                </c:pt>
                <c:pt idx="4">
                  <c:v>150</c:v>
                </c:pt>
                <c:pt idx="5">
                  <c:v>150</c:v>
                </c:pt>
                <c:pt idx="6">
                  <c:v>150</c:v>
                </c:pt>
                <c:pt idx="7">
                  <c:v>150</c:v>
                </c:pt>
                <c:pt idx="8">
                  <c:v>150</c:v>
                </c:pt>
                <c:pt idx="9">
                  <c:v>150</c:v>
                </c:pt>
                <c:pt idx="10">
                  <c:v>150</c:v>
                </c:pt>
                <c:pt idx="11">
                  <c:v>150</c:v>
                </c:pt>
                <c:pt idx="12">
                  <c:v>150</c:v>
                </c:pt>
                <c:pt idx="13">
                  <c:v>150</c:v>
                </c:pt>
                <c:pt idx="14">
                  <c:v>150</c:v>
                </c:pt>
                <c:pt idx="15">
                  <c:v>150</c:v>
                </c:pt>
                <c:pt idx="16">
                  <c:v>150</c:v>
                </c:pt>
                <c:pt idx="17">
                  <c:v>150</c:v>
                </c:pt>
                <c:pt idx="18">
                  <c:v>150</c:v>
                </c:pt>
                <c:pt idx="19">
                  <c:v>150</c:v>
                </c:pt>
              </c:numCache>
            </c:numRef>
          </c:xVal>
          <c:yVal>
            <c:numRef>
              <c:f>'[N form x timing UR 2017.xlsx]Sheet1'!$P$53:$P$72</c:f>
              <c:numCache>
                <c:formatCode>General</c:formatCode>
                <c:ptCount val="20"/>
                <c:pt idx="0">
                  <c:v>209.87</c:v>
                </c:pt>
                <c:pt idx="1">
                  <c:v>207.01</c:v>
                </c:pt>
                <c:pt idx="2">
                  <c:v>214.19</c:v>
                </c:pt>
                <c:pt idx="3">
                  <c:v>200.69</c:v>
                </c:pt>
                <c:pt idx="4">
                  <c:v>233.46</c:v>
                </c:pt>
                <c:pt idx="5">
                  <c:v>222.7</c:v>
                </c:pt>
                <c:pt idx="6">
                  <c:v>228.28</c:v>
                </c:pt>
                <c:pt idx="7">
                  <c:v>218.86</c:v>
                </c:pt>
                <c:pt idx="8">
                  <c:v>222.3</c:v>
                </c:pt>
                <c:pt idx="9">
                  <c:v>209.23</c:v>
                </c:pt>
                <c:pt idx="10">
                  <c:v>226.18</c:v>
                </c:pt>
                <c:pt idx="11">
                  <c:v>163.51</c:v>
                </c:pt>
                <c:pt idx="12">
                  <c:v>218.86</c:v>
                </c:pt>
                <c:pt idx="13">
                  <c:v>227.89</c:v>
                </c:pt>
                <c:pt idx="14">
                  <c:v>213.54</c:v>
                </c:pt>
                <c:pt idx="15">
                  <c:v>208.45</c:v>
                </c:pt>
                <c:pt idx="16">
                  <c:v>213.84</c:v>
                </c:pt>
                <c:pt idx="17">
                  <c:v>224.86</c:v>
                </c:pt>
                <c:pt idx="18">
                  <c:v>211.93</c:v>
                </c:pt>
                <c:pt idx="19">
                  <c:v>219.65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7106-467A-AD9F-4E037002E6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4564736"/>
        <c:axId val="334565312"/>
      </c:scatterChart>
      <c:valAx>
        <c:axId val="334564736"/>
        <c:scaling>
          <c:orientation val="minMax"/>
          <c:max val="275"/>
          <c:min val="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N rate, lb. N/acre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334565312"/>
        <c:crosses val="autoZero"/>
        <c:crossBetween val="midCat"/>
        <c:majorUnit val="50"/>
      </c:valAx>
      <c:valAx>
        <c:axId val="334565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Yield, bu/acre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33456473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Sangamon Co. Soy-Corn 2017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'[2017 on-farm N-Rate trial results.xlsx]Fromme Park W SC'!$J$32</c:f>
              <c:strCache>
                <c:ptCount val="1"/>
                <c:pt idx="0">
                  <c:v>Fall NH3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iamond"/>
            <c:size val="8"/>
            <c:spPr>
              <a:solidFill>
                <a:schemeClr val="accent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'[2017 on-farm N-Rate trial results.xlsx]Fromme Park W SC'!$I$33:$I$37</c:f>
              <c:numCache>
                <c:formatCode>General</c:formatCode>
                <c:ptCount val="5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</c:numCache>
            </c:numRef>
          </c:xVal>
          <c:yVal>
            <c:numRef>
              <c:f>'[2017 on-farm N-Rate trial results.xlsx]Fromme Park W SC'!$J$33:$J$37</c:f>
              <c:numCache>
                <c:formatCode>General</c:formatCode>
                <c:ptCount val="5"/>
                <c:pt idx="0">
                  <c:v>174.24127427612731</c:v>
                </c:pt>
                <c:pt idx="1">
                  <c:v>215.92550660627327</c:v>
                </c:pt>
                <c:pt idx="2">
                  <c:v>231.70785775641184</c:v>
                </c:pt>
                <c:pt idx="3">
                  <c:v>255.52195547872964</c:v>
                </c:pt>
                <c:pt idx="4">
                  <c:v>254.71758362773903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390-49BE-9536-CE3E33A56D99}"/>
            </c:ext>
          </c:extLst>
        </c:ser>
        <c:ser>
          <c:idx val="1"/>
          <c:order val="1"/>
          <c:tx>
            <c:strRef>
              <c:f>'[2017 on-farm N-Rate trial results.xlsx]Fromme Park W SC'!$K$32</c:f>
              <c:strCache>
                <c:ptCount val="1"/>
                <c:pt idx="0">
                  <c:v>Spr NH3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iamond"/>
            <c:size val="7"/>
            <c:spPr>
              <a:solidFill>
                <a:srgbClr val="FF0000"/>
              </a:solidFill>
              <a:ln w="9525">
                <a:solidFill>
                  <a:sysClr val="windowText" lastClr="000000"/>
                </a:solidFill>
              </a:ln>
              <a:effectLst/>
            </c:spPr>
          </c:marker>
          <c:xVal>
            <c:numRef>
              <c:f>'[2017 on-farm N-Rate trial results.xlsx]Fromme Park W SC'!$I$33:$I$37</c:f>
              <c:numCache>
                <c:formatCode>General</c:formatCode>
                <c:ptCount val="5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</c:numCache>
            </c:numRef>
          </c:xVal>
          <c:yVal>
            <c:numRef>
              <c:f>'[2017 on-farm N-Rate trial results.xlsx]Fromme Park W SC'!$K$33:$K$37</c:f>
              <c:numCache>
                <c:formatCode>General</c:formatCode>
                <c:ptCount val="5"/>
                <c:pt idx="0">
                  <c:v>174.24127427612731</c:v>
                </c:pt>
                <c:pt idx="1">
                  <c:v>213.88500733269041</c:v>
                </c:pt>
                <c:pt idx="2">
                  <c:v>234.90022606864719</c:v>
                </c:pt>
                <c:pt idx="3">
                  <c:v>257.36708175874156</c:v>
                </c:pt>
                <c:pt idx="4">
                  <c:v>256.67467437387148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390-49BE-9536-CE3E33A56D99}"/>
            </c:ext>
          </c:extLst>
        </c:ser>
        <c:ser>
          <c:idx val="2"/>
          <c:order val="2"/>
          <c:spPr>
            <a:ln w="38100" cap="rnd">
              <a:solidFill>
                <a:srgbClr val="4F81BD"/>
              </a:solidFill>
              <a:round/>
            </a:ln>
            <a:effectLst/>
          </c:spPr>
          <c:marker>
            <c:symbol val="none"/>
          </c:marker>
          <c:xVal>
            <c:numRef>
              <c:f>'[2017 on-farm N-Rate trial results.xlsx]Fromme Park W SC'!$O$49:$O$58</c:f>
              <c:numCache>
                <c:formatCode>General</c:formatCode>
                <c:ptCount val="10"/>
                <c:pt idx="0">
                  <c:v>0</c:v>
                </c:pt>
                <c:pt idx="1">
                  <c:v>30</c:v>
                </c:pt>
                <c:pt idx="2">
                  <c:v>60</c:v>
                </c:pt>
                <c:pt idx="3">
                  <c:v>90</c:v>
                </c:pt>
                <c:pt idx="4">
                  <c:v>120</c:v>
                </c:pt>
                <c:pt idx="5">
                  <c:v>150</c:v>
                </c:pt>
                <c:pt idx="6">
                  <c:v>180</c:v>
                </c:pt>
                <c:pt idx="7">
                  <c:v>191.48401826484016</c:v>
                </c:pt>
                <c:pt idx="8">
                  <c:v>191.48401826484016</c:v>
                </c:pt>
                <c:pt idx="9">
                  <c:v>200</c:v>
                </c:pt>
              </c:numCache>
            </c:numRef>
          </c:xVal>
          <c:yVal>
            <c:numRef>
              <c:f>'[2017 on-farm N-Rate trial results.xlsx]Fromme Park W SC'!$P$49:$P$58</c:f>
              <c:numCache>
                <c:formatCode>General</c:formatCode>
                <c:ptCount val="10"/>
                <c:pt idx="0">
                  <c:v>175.4</c:v>
                </c:pt>
                <c:pt idx="1">
                  <c:v>198.59</c:v>
                </c:pt>
                <c:pt idx="2">
                  <c:v>217.83800000000002</c:v>
                </c:pt>
                <c:pt idx="3">
                  <c:v>233.14400000000001</c:v>
                </c:pt>
                <c:pt idx="4">
                  <c:v>244.50799999999998</c:v>
                </c:pt>
                <c:pt idx="5">
                  <c:v>251.93000000000004</c:v>
                </c:pt>
                <c:pt idx="6">
                  <c:v>255.40999999999997</c:v>
                </c:pt>
                <c:pt idx="7">
                  <c:v>255.69882305936073</c:v>
                </c:pt>
                <c:pt idx="8">
                  <c:v>255.69882305936073</c:v>
                </c:pt>
                <c:pt idx="9">
                  <c:v>255.69882305936073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1390-49BE-9536-CE3E33A56D99}"/>
            </c:ext>
          </c:extLst>
        </c:ser>
        <c:ser>
          <c:idx val="3"/>
          <c:order val="3"/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'[2017 on-farm N-Rate trial results.xlsx]Fromme Park W SC'!$U$49:$U$58</c:f>
              <c:numCache>
                <c:formatCode>General</c:formatCode>
                <c:ptCount val="10"/>
                <c:pt idx="0">
                  <c:v>0</c:v>
                </c:pt>
                <c:pt idx="1">
                  <c:v>30</c:v>
                </c:pt>
                <c:pt idx="2">
                  <c:v>55</c:v>
                </c:pt>
                <c:pt idx="3">
                  <c:v>90</c:v>
                </c:pt>
                <c:pt idx="4">
                  <c:v>120</c:v>
                </c:pt>
                <c:pt idx="5">
                  <c:v>150</c:v>
                </c:pt>
                <c:pt idx="6">
                  <c:v>180</c:v>
                </c:pt>
                <c:pt idx="7">
                  <c:v>192.57777777777781</c:v>
                </c:pt>
                <c:pt idx="8">
                  <c:v>192.57777777777781</c:v>
                </c:pt>
                <c:pt idx="9">
                  <c:v>200</c:v>
                </c:pt>
              </c:numCache>
            </c:numRef>
          </c:xVal>
          <c:yVal>
            <c:numRef>
              <c:f>'[2017 on-farm N-Rate trial results.xlsx]Fromme Park W SC'!$V$49:$V$58</c:f>
              <c:numCache>
                <c:formatCode>General</c:formatCode>
                <c:ptCount val="10"/>
                <c:pt idx="0">
                  <c:v>174.5</c:v>
                </c:pt>
                <c:pt idx="1">
                  <c:v>198.47299999999998</c:v>
                </c:pt>
                <c:pt idx="2">
                  <c:v>215.35675000000001</c:v>
                </c:pt>
                <c:pt idx="3">
                  <c:v>234.26900000000001</c:v>
                </c:pt>
                <c:pt idx="4">
                  <c:v>246.09200000000001</c:v>
                </c:pt>
                <c:pt idx="5">
                  <c:v>253.86500000000001</c:v>
                </c:pt>
                <c:pt idx="6">
                  <c:v>257.58800000000002</c:v>
                </c:pt>
                <c:pt idx="7">
                  <c:v>257.94395111111112</c:v>
                </c:pt>
                <c:pt idx="8">
                  <c:v>257.94395111111112</c:v>
                </c:pt>
                <c:pt idx="9">
                  <c:v>257.94395111111112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1390-49BE-9536-CE3E33A56D99}"/>
            </c:ext>
          </c:extLst>
        </c:ser>
        <c:ser>
          <c:idx val="4"/>
          <c:order val="4"/>
          <c:tx>
            <c:v>Opt Fall N</c:v>
          </c:tx>
          <c:spPr>
            <a:ln w="25400" cap="rnd">
              <a:noFill/>
              <a:round/>
            </a:ln>
            <a:effectLst/>
          </c:spPr>
          <c:marker>
            <c:symbol val="triangle"/>
            <c:size val="10"/>
            <c:spPr>
              <a:solidFill>
                <a:srgbClr val="FFFF00"/>
              </a:solidFill>
              <a:ln w="9525">
                <a:solidFill>
                  <a:sysClr val="windowText" lastClr="000000"/>
                </a:solidFill>
              </a:ln>
              <a:effectLst/>
            </c:spPr>
          </c:marker>
          <c:xVal>
            <c:numRef>
              <c:f>'[2017 on-farm N-Rate trial results.xlsx]Fromme Park W SC'!$S$46</c:f>
              <c:numCache>
                <c:formatCode>General</c:formatCode>
                <c:ptCount val="1"/>
                <c:pt idx="0">
                  <c:v>168.65296803652967</c:v>
                </c:pt>
              </c:numCache>
            </c:numRef>
          </c:xVal>
          <c:yVal>
            <c:numRef>
              <c:f>'[2017 on-farm N-Rate trial results.xlsx]Fromme Park W SC'!$T$46</c:f>
              <c:numCache>
                <c:formatCode>General</c:formatCode>
                <c:ptCount val="1"/>
                <c:pt idx="0">
                  <c:v>254.55727054794522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1390-49BE-9536-CE3E33A56D99}"/>
            </c:ext>
          </c:extLst>
        </c:ser>
        <c:ser>
          <c:idx val="5"/>
          <c:order val="5"/>
          <c:tx>
            <c:v>Opt Spr N</c:v>
          </c:tx>
          <c:spPr>
            <a:ln w="25400" cap="rnd">
              <a:noFill/>
              <a:round/>
            </a:ln>
            <a:effectLst/>
          </c:spPr>
          <c:marker>
            <c:symbol val="triangle"/>
            <c:size val="10"/>
            <c:spPr>
              <a:solidFill>
                <a:srgbClr val="92D050"/>
              </a:solidFill>
              <a:ln w="9525">
                <a:solidFill>
                  <a:sysClr val="windowText" lastClr="000000"/>
                </a:solidFill>
              </a:ln>
              <a:effectLst/>
            </c:spPr>
          </c:marker>
          <c:xVal>
            <c:numRef>
              <c:f>'[2017 on-farm N-Rate trial results.xlsx]Fromme Park W SC'!$S$47</c:f>
              <c:numCache>
                <c:formatCode>General</c:formatCode>
                <c:ptCount val="1"/>
                <c:pt idx="0">
                  <c:v>170.35555555555558</c:v>
                </c:pt>
              </c:numCache>
            </c:numRef>
          </c:xVal>
          <c:yVal>
            <c:numRef>
              <c:f>'[2017 on-farm N-Rate trial results.xlsx]Fromme Park W SC'!$T$47</c:f>
              <c:numCache>
                <c:formatCode>General</c:formatCode>
                <c:ptCount val="1"/>
                <c:pt idx="0">
                  <c:v>256.83284000000003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1390-49BE-9536-CE3E33A56D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2593536"/>
        <c:axId val="282594112"/>
      </c:scatterChart>
      <c:valAx>
        <c:axId val="282593536"/>
        <c:scaling>
          <c:orientation val="minMax"/>
          <c:max val="225"/>
          <c:min val="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N rate, lb N/acre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82594112"/>
        <c:crosses val="autoZero"/>
        <c:crossBetween val="midCat"/>
        <c:majorUnit val="50"/>
      </c:valAx>
      <c:valAx>
        <c:axId val="282594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Yield, bu/acre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82593536"/>
        <c:crosses val="autoZero"/>
        <c:crossBetween val="midCat"/>
      </c:valAx>
    </c:plotArea>
    <c:legend>
      <c:legendPos val="t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4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Perry 2014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UAN bdct pl</c:v>
          </c:tx>
          <c:spPr>
            <a:ln w="47625">
              <a:noFill/>
            </a:ln>
          </c:spPr>
          <c:marker>
            <c:spPr>
              <a:ln>
                <a:solidFill>
                  <a:schemeClr val="tx1"/>
                </a:solidFill>
              </a:ln>
            </c:spPr>
          </c:marker>
          <c:trendline>
            <c:spPr>
              <a:ln w="38100">
                <a:solidFill>
                  <a:schemeClr val="accent1"/>
                </a:solidFill>
              </a:ln>
            </c:spPr>
            <c:trendlineType val="poly"/>
            <c:order val="2"/>
            <c:dispRSqr val="0"/>
            <c:dispEq val="0"/>
          </c:trendline>
          <c:xVal>
            <c:numRef>
              <c:f>'[NREC N Timing Rate Orr 2014.xlsx]yields'!$V$17:$V$21</c:f>
              <c:numCache>
                <c:formatCode>General</c:formatCode>
                <c:ptCount val="5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</c:numCache>
            </c:numRef>
          </c:xVal>
          <c:yVal>
            <c:numRef>
              <c:f>'[NREC N Timing Rate Orr 2014.xlsx]yields'!$W$17:$W$21</c:f>
              <c:numCache>
                <c:formatCode>General</c:formatCode>
                <c:ptCount val="5"/>
                <c:pt idx="0">
                  <c:v>200.48</c:v>
                </c:pt>
                <c:pt idx="1">
                  <c:v>225.82</c:v>
                </c:pt>
                <c:pt idx="2">
                  <c:v>223.12</c:v>
                </c:pt>
                <c:pt idx="3">
                  <c:v>223.13</c:v>
                </c:pt>
                <c:pt idx="4">
                  <c:v>221.43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2B6-4104-B5AC-B6E29640250E}"/>
            </c:ext>
          </c:extLst>
        </c:ser>
        <c:ser>
          <c:idx val="1"/>
          <c:order val="1"/>
          <c:tx>
            <c:v>Optimum</c:v>
          </c:tx>
          <c:spPr>
            <a:ln w="47625">
              <a:noFill/>
            </a:ln>
          </c:spPr>
          <c:marker>
            <c:symbol val="triangle"/>
            <c:size val="11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'[NREC N Timing Rate Orr 2014.xlsx]yields'!$AA$44</c:f>
              <c:numCache>
                <c:formatCode>General</c:formatCode>
                <c:ptCount val="1"/>
                <c:pt idx="0">
                  <c:v>84</c:v>
                </c:pt>
              </c:numCache>
            </c:numRef>
          </c:xVal>
          <c:yVal>
            <c:numRef>
              <c:f>'[NREC N Timing Rate Orr 2014.xlsx]yields'!$AB$44</c:f>
              <c:numCache>
                <c:formatCode>General</c:formatCode>
                <c:ptCount val="1"/>
                <c:pt idx="0">
                  <c:v>224.28399999999999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2B6-4104-B5AC-B6E29640250E}"/>
            </c:ext>
          </c:extLst>
        </c:ser>
        <c:ser>
          <c:idx val="2"/>
          <c:order val="2"/>
          <c:tx>
            <c:v>Form/timing</c:v>
          </c:tx>
          <c:spPr>
            <a:ln w="47625">
              <a:noFill/>
            </a:ln>
          </c:spPr>
          <c:marker>
            <c:symbol val="circle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'[NREC N Timing Rate Orr 2014.xlsx]yields'!$AC$19:$AC$26</c:f>
              <c:numCache>
                <c:formatCode>General</c:formatCode>
                <c:ptCount val="8"/>
                <c:pt idx="0">
                  <c:v>150</c:v>
                </c:pt>
                <c:pt idx="1">
                  <c:v>150</c:v>
                </c:pt>
                <c:pt idx="2">
                  <c:v>150</c:v>
                </c:pt>
                <c:pt idx="3">
                  <c:v>150</c:v>
                </c:pt>
                <c:pt idx="4">
                  <c:v>150</c:v>
                </c:pt>
                <c:pt idx="5">
                  <c:v>150</c:v>
                </c:pt>
                <c:pt idx="6">
                  <c:v>150</c:v>
                </c:pt>
                <c:pt idx="7">
                  <c:v>150</c:v>
                </c:pt>
              </c:numCache>
            </c:numRef>
          </c:xVal>
          <c:yVal>
            <c:numRef>
              <c:f>'[NREC N Timing Rate Orr 2014.xlsx]yields'!$AD$19:$AD$26</c:f>
              <c:numCache>
                <c:formatCode>General</c:formatCode>
                <c:ptCount val="8"/>
                <c:pt idx="0">
                  <c:v>223.13</c:v>
                </c:pt>
                <c:pt idx="1">
                  <c:v>229.53</c:v>
                </c:pt>
                <c:pt idx="2">
                  <c:v>228.96</c:v>
                </c:pt>
                <c:pt idx="3">
                  <c:v>224.9</c:v>
                </c:pt>
                <c:pt idx="4">
                  <c:v>216.97</c:v>
                </c:pt>
                <c:pt idx="5">
                  <c:v>223.98</c:v>
                </c:pt>
                <c:pt idx="6">
                  <c:v>223.7</c:v>
                </c:pt>
                <c:pt idx="7">
                  <c:v>212.48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2B6-4104-B5AC-B6E2964025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4568192"/>
        <c:axId val="334568768"/>
      </c:scatterChart>
      <c:valAx>
        <c:axId val="334568192"/>
        <c:scaling>
          <c:orientation val="minMax"/>
          <c:max val="22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 rate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334568768"/>
        <c:crosses val="autoZero"/>
        <c:crossBetween val="midCat"/>
        <c:majorUnit val="50"/>
      </c:valAx>
      <c:valAx>
        <c:axId val="334568768"/>
        <c:scaling>
          <c:orientation val="minMax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Yield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334568192"/>
        <c:crosses val="autoZero"/>
        <c:crossBetween val="midCat"/>
      </c:valAx>
    </c:plotArea>
    <c:legend>
      <c:legendPos val="t"/>
      <c:legendEntry>
        <c:idx val="3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4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Perry 2015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PT UAN bdct</c:v>
          </c:tx>
          <c:spPr>
            <a:ln w="47625">
              <a:noFill/>
            </a:ln>
          </c:spPr>
          <c:xVal>
            <c:numRef>
              <c:f>'[NREC N Timing Rate Orr 2015.xlsx]yields'!$S$26:$S$30</c:f>
              <c:numCache>
                <c:formatCode>General</c:formatCode>
                <c:ptCount val="5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</c:numCache>
            </c:numRef>
          </c:xVal>
          <c:yVal>
            <c:numRef>
              <c:f>'[NREC N Timing Rate Orr 2015.xlsx]yields'!$T$26:$T$30</c:f>
              <c:numCache>
                <c:formatCode>General</c:formatCode>
                <c:ptCount val="5"/>
                <c:pt idx="0">
                  <c:v>136.43</c:v>
                </c:pt>
                <c:pt idx="1">
                  <c:v>168.35</c:v>
                </c:pt>
                <c:pt idx="2">
                  <c:v>196.67</c:v>
                </c:pt>
                <c:pt idx="3">
                  <c:v>192.64</c:v>
                </c:pt>
                <c:pt idx="4">
                  <c:v>210.17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062-4612-830B-20DB725F2FEF}"/>
            </c:ext>
          </c:extLst>
        </c:ser>
        <c:ser>
          <c:idx val="1"/>
          <c:order val="1"/>
          <c:spPr>
            <a:ln w="38100"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'[NREC N Timing Rate Orr 2015.xlsx]yields'!$U$60:$U$69</c:f>
              <c:numCache>
                <c:formatCode>General</c:formatCode>
                <c:ptCount val="10"/>
                <c:pt idx="0">
                  <c:v>0</c:v>
                </c:pt>
                <c:pt idx="1">
                  <c:v>30</c:v>
                </c:pt>
                <c:pt idx="2">
                  <c:v>60</c:v>
                </c:pt>
                <c:pt idx="3">
                  <c:v>90</c:v>
                </c:pt>
                <c:pt idx="4">
                  <c:v>120</c:v>
                </c:pt>
                <c:pt idx="5">
                  <c:v>150</c:v>
                </c:pt>
                <c:pt idx="6">
                  <c:v>180</c:v>
                </c:pt>
                <c:pt idx="7">
                  <c:v>196.34831460674158</c:v>
                </c:pt>
                <c:pt idx="8">
                  <c:v>196.34831460674158</c:v>
                </c:pt>
                <c:pt idx="9">
                  <c:v>200</c:v>
                </c:pt>
              </c:numCache>
            </c:numRef>
          </c:xVal>
          <c:yVal>
            <c:numRef>
              <c:f>'[NREC N Timing Rate Orr 2015.xlsx]yields'!$V$60:$V$69</c:f>
              <c:numCache>
                <c:formatCode>General</c:formatCode>
                <c:ptCount val="10"/>
                <c:pt idx="0">
                  <c:v>137.69999999999999</c:v>
                </c:pt>
                <c:pt idx="1">
                  <c:v>157.06799999999998</c:v>
                </c:pt>
                <c:pt idx="2">
                  <c:v>173.232</c:v>
                </c:pt>
                <c:pt idx="3">
                  <c:v>186.19199999999998</c:v>
                </c:pt>
                <c:pt idx="4">
                  <c:v>195.94799999999998</c:v>
                </c:pt>
                <c:pt idx="5">
                  <c:v>202.5</c:v>
                </c:pt>
                <c:pt idx="6">
                  <c:v>205.84799999999998</c:v>
                </c:pt>
                <c:pt idx="7">
                  <c:v>206.32373595505612</c:v>
                </c:pt>
                <c:pt idx="8">
                  <c:v>206.32373595505612</c:v>
                </c:pt>
                <c:pt idx="9">
                  <c:v>206.32373595505612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3062-4612-830B-20DB725F2FEF}"/>
            </c:ext>
          </c:extLst>
        </c:ser>
        <c:ser>
          <c:idx val="2"/>
          <c:order val="2"/>
          <c:tx>
            <c:v>Optimum</c:v>
          </c:tx>
          <c:spPr>
            <a:ln w="47625">
              <a:noFill/>
            </a:ln>
          </c:spPr>
          <c:marker>
            <c:symbol val="triangle"/>
            <c:size val="11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'[NREC N Timing Rate Orr 2015.xlsx]yields'!$X$34</c:f>
              <c:numCache>
                <c:formatCode>General</c:formatCode>
                <c:ptCount val="1"/>
                <c:pt idx="0">
                  <c:v>168.25842696629215</c:v>
                </c:pt>
              </c:numCache>
            </c:numRef>
          </c:xVal>
          <c:yVal>
            <c:numRef>
              <c:f>'[NREC N Timing Rate Orr 2015.xlsx]yields'!$Y$34</c:f>
              <c:numCache>
                <c:formatCode>General</c:formatCode>
                <c:ptCount val="1"/>
                <c:pt idx="0">
                  <c:v>204.9192415730337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3062-4612-830B-20DB725F2FEF}"/>
            </c:ext>
          </c:extLst>
        </c:ser>
        <c:ser>
          <c:idx val="3"/>
          <c:order val="3"/>
          <c:tx>
            <c:v>150 PT + 50 VT</c:v>
          </c:tx>
          <c:spPr>
            <a:ln w="47625">
              <a:noFill/>
            </a:ln>
          </c:spPr>
          <c:marker>
            <c:symbol val="square"/>
            <c:size val="8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'[NREC N Timing Rate Orr 2015.xlsx]yields'!$Q$19</c:f>
              <c:numCache>
                <c:formatCode>General</c:formatCode>
                <c:ptCount val="1"/>
                <c:pt idx="0">
                  <c:v>200</c:v>
                </c:pt>
              </c:numCache>
            </c:numRef>
          </c:xVal>
          <c:yVal>
            <c:numRef>
              <c:f>'[NREC N Timing Rate Orr 2015.xlsx]yields'!$S$19</c:f>
              <c:numCache>
                <c:formatCode>General</c:formatCode>
                <c:ptCount val="1"/>
                <c:pt idx="0">
                  <c:v>217.02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3062-4612-830B-20DB725F2FEF}"/>
            </c:ext>
          </c:extLst>
        </c:ser>
        <c:ser>
          <c:idx val="4"/>
          <c:order val="4"/>
          <c:tx>
            <c:v>N form/time</c:v>
          </c:tx>
          <c:spPr>
            <a:ln w="47625">
              <a:noFill/>
            </a:ln>
          </c:spPr>
          <c:marker>
            <c:symbol val="circle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'[NREC N Timing Rate Orr 2015.xlsx]yields'!$N$48:$N$58</c:f>
              <c:numCache>
                <c:formatCode>General</c:formatCode>
                <c:ptCount val="11"/>
                <c:pt idx="0">
                  <c:v>150</c:v>
                </c:pt>
                <c:pt idx="1">
                  <c:v>150</c:v>
                </c:pt>
                <c:pt idx="2">
                  <c:v>150</c:v>
                </c:pt>
                <c:pt idx="3">
                  <c:v>150</c:v>
                </c:pt>
                <c:pt idx="4">
                  <c:v>150</c:v>
                </c:pt>
                <c:pt idx="5">
                  <c:v>150</c:v>
                </c:pt>
                <c:pt idx="6">
                  <c:v>150</c:v>
                </c:pt>
                <c:pt idx="7">
                  <c:v>150</c:v>
                </c:pt>
                <c:pt idx="8">
                  <c:v>150</c:v>
                </c:pt>
                <c:pt idx="9">
                  <c:v>150</c:v>
                </c:pt>
                <c:pt idx="10">
                  <c:v>150</c:v>
                </c:pt>
              </c:numCache>
            </c:numRef>
          </c:xVal>
          <c:yVal>
            <c:numRef>
              <c:f>'[NREC N Timing Rate Orr 2015.xlsx]yields'!$O$48:$O$58</c:f>
              <c:numCache>
                <c:formatCode>General</c:formatCode>
                <c:ptCount val="11"/>
                <c:pt idx="0">
                  <c:v>210.17</c:v>
                </c:pt>
                <c:pt idx="1">
                  <c:v>198.46</c:v>
                </c:pt>
                <c:pt idx="2" formatCode="0">
                  <c:v>207.76</c:v>
                </c:pt>
                <c:pt idx="3">
                  <c:v>212.22</c:v>
                </c:pt>
                <c:pt idx="4" formatCode="0">
                  <c:v>209.86</c:v>
                </c:pt>
                <c:pt idx="5" formatCode="0">
                  <c:v>201.98</c:v>
                </c:pt>
                <c:pt idx="6">
                  <c:v>190.32</c:v>
                </c:pt>
                <c:pt idx="7">
                  <c:v>194.42</c:v>
                </c:pt>
                <c:pt idx="8">
                  <c:v>211.21</c:v>
                </c:pt>
                <c:pt idx="9">
                  <c:v>196.04</c:v>
                </c:pt>
                <c:pt idx="10">
                  <c:v>210.56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3062-4612-830B-20DB725F2F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4567040"/>
        <c:axId val="335603392"/>
      </c:scatterChart>
      <c:valAx>
        <c:axId val="334567040"/>
        <c:scaling>
          <c:orientation val="minMax"/>
          <c:max val="22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 rate, lb N/acre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335603392"/>
        <c:crosses val="autoZero"/>
        <c:crossBetween val="midCat"/>
        <c:majorUnit val="50"/>
      </c:valAx>
      <c:valAx>
        <c:axId val="3356033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Yield, bu/acre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334567040"/>
        <c:crosses val="autoZero"/>
        <c:crossBetween val="midCat"/>
      </c:valAx>
    </c:plotArea>
    <c:legend>
      <c:legendPos val="t"/>
      <c:legendEntry>
        <c:idx val="1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4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Perry 2016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Pl UAN</c:v>
          </c:tx>
          <c:spPr>
            <a:ln w="47625">
              <a:noFill/>
            </a:ln>
          </c:spPr>
          <c:marker>
            <c:spPr>
              <a:ln>
                <a:solidFill>
                  <a:schemeClr val="tx1"/>
                </a:solidFill>
              </a:ln>
            </c:spPr>
          </c:marker>
          <c:xVal>
            <c:numRef>
              <c:f>'[N Rate x Form x Time OR 2016.xlsx]yields'!$J$9:$J$14</c:f>
              <c:numCache>
                <c:formatCode>General</c:formatCode>
                <c:ptCount val="6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</c:numCache>
            </c:numRef>
          </c:xVal>
          <c:yVal>
            <c:numRef>
              <c:f>'[N Rate x Form x Time OR 2016.xlsx]yields'!$L$9:$L$14</c:f>
              <c:numCache>
                <c:formatCode>General</c:formatCode>
                <c:ptCount val="6"/>
                <c:pt idx="0">
                  <c:v>183.87</c:v>
                </c:pt>
                <c:pt idx="1">
                  <c:v>193.41</c:v>
                </c:pt>
                <c:pt idx="2">
                  <c:v>207.59</c:v>
                </c:pt>
                <c:pt idx="3">
                  <c:v>204.91</c:v>
                </c:pt>
                <c:pt idx="4">
                  <c:v>203.28</c:v>
                </c:pt>
                <c:pt idx="5">
                  <c:v>212.49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161-4108-86DD-0395ED6FC08B}"/>
            </c:ext>
          </c:extLst>
        </c:ser>
        <c:ser>
          <c:idx val="1"/>
          <c:order val="1"/>
          <c:spPr>
            <a:ln w="38100"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'[N Rate x Form x Time OR 2016.xlsx]yields'!$S$35:$S$45</c:f>
              <c:numCache>
                <c:formatCode>General</c:formatCode>
                <c:ptCount val="11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  <c:pt idx="6">
                  <c:v>120</c:v>
                </c:pt>
                <c:pt idx="7">
                  <c:v>140</c:v>
                </c:pt>
                <c:pt idx="8">
                  <c:v>149.44954128440367</c:v>
                </c:pt>
                <c:pt idx="9">
                  <c:v>149.44954128440367</c:v>
                </c:pt>
                <c:pt idx="10">
                  <c:v>250</c:v>
                </c:pt>
              </c:numCache>
            </c:numRef>
          </c:xVal>
          <c:yVal>
            <c:numRef>
              <c:f>'[N Rate x Form x Time OR 2016.xlsx]yields'!$T$35:$T$45</c:f>
              <c:numCache>
                <c:formatCode>General</c:formatCode>
                <c:ptCount val="11"/>
                <c:pt idx="0">
                  <c:v>182.9</c:v>
                </c:pt>
                <c:pt idx="1">
                  <c:v>188.98</c:v>
                </c:pt>
                <c:pt idx="2">
                  <c:v>194.18800000000002</c:v>
                </c:pt>
                <c:pt idx="3">
                  <c:v>198.524</c:v>
                </c:pt>
                <c:pt idx="4">
                  <c:v>201.988</c:v>
                </c:pt>
                <c:pt idx="5">
                  <c:v>204.58</c:v>
                </c:pt>
                <c:pt idx="6">
                  <c:v>206.3</c:v>
                </c:pt>
                <c:pt idx="7">
                  <c:v>207.148</c:v>
                </c:pt>
                <c:pt idx="8">
                  <c:v>207.24533027522938</c:v>
                </c:pt>
                <c:pt idx="9">
                  <c:v>207.24533027522938</c:v>
                </c:pt>
                <c:pt idx="10">
                  <c:v>207.24533027522938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8161-4108-86DD-0395ED6FC08B}"/>
            </c:ext>
          </c:extLst>
        </c:ser>
        <c:ser>
          <c:idx val="2"/>
          <c:order val="2"/>
          <c:tx>
            <c:v>Optimum</c:v>
          </c:tx>
          <c:spPr>
            <a:ln w="47625">
              <a:noFill/>
            </a:ln>
          </c:spPr>
          <c:marker>
            <c:symbol val="triangle"/>
            <c:size val="1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'[N Rate x Form x Time OR 2016.xlsx]yields'!$U$32</c:f>
              <c:numCache>
                <c:formatCode>General</c:formatCode>
                <c:ptCount val="1"/>
                <c:pt idx="0">
                  <c:v>103.57798165137613</c:v>
                </c:pt>
              </c:numCache>
            </c:numRef>
          </c:xVal>
          <c:yVal>
            <c:numRef>
              <c:f>'[N Rate x Form x Time OR 2016.xlsx]yields'!$V$32</c:f>
              <c:numCache>
                <c:formatCode>General</c:formatCode>
                <c:ptCount val="1"/>
                <c:pt idx="0">
                  <c:v>204.95175229357798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8161-4108-86DD-0395ED6FC08B}"/>
            </c:ext>
          </c:extLst>
        </c:ser>
        <c:ser>
          <c:idx val="3"/>
          <c:order val="3"/>
          <c:tx>
            <c:v>Forms/times</c:v>
          </c:tx>
          <c:spPr>
            <a:ln w="47625">
              <a:noFill/>
            </a:ln>
          </c:spPr>
          <c:marker>
            <c:symbol val="circle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'[N Rate x Form x Time OR 2016.xlsx]yields'!$J$12,'[N Rate x Form x Time OR 2016.xlsx]yields'!$J$16,'[N Rate x Form x Time OR 2016.xlsx]yields'!$J$18:$J$34</c:f>
              <c:numCache>
                <c:formatCode>General</c:formatCode>
                <c:ptCount val="19"/>
                <c:pt idx="0">
                  <c:v>150</c:v>
                </c:pt>
                <c:pt idx="1">
                  <c:v>150</c:v>
                </c:pt>
                <c:pt idx="2">
                  <c:v>150</c:v>
                </c:pt>
                <c:pt idx="3">
                  <c:v>150</c:v>
                </c:pt>
                <c:pt idx="4">
                  <c:v>150</c:v>
                </c:pt>
                <c:pt idx="5">
                  <c:v>150</c:v>
                </c:pt>
                <c:pt idx="6">
                  <c:v>150</c:v>
                </c:pt>
                <c:pt idx="7">
                  <c:v>150</c:v>
                </c:pt>
                <c:pt idx="8">
                  <c:v>150</c:v>
                </c:pt>
                <c:pt idx="9">
                  <c:v>150</c:v>
                </c:pt>
                <c:pt idx="10">
                  <c:v>150</c:v>
                </c:pt>
                <c:pt idx="11">
                  <c:v>150</c:v>
                </c:pt>
                <c:pt idx="12">
                  <c:v>150</c:v>
                </c:pt>
                <c:pt idx="13">
                  <c:v>150</c:v>
                </c:pt>
                <c:pt idx="14">
                  <c:v>150</c:v>
                </c:pt>
                <c:pt idx="15">
                  <c:v>150</c:v>
                </c:pt>
                <c:pt idx="16">
                  <c:v>150</c:v>
                </c:pt>
                <c:pt idx="17">
                  <c:v>150</c:v>
                </c:pt>
                <c:pt idx="18">
                  <c:v>150</c:v>
                </c:pt>
              </c:numCache>
            </c:numRef>
          </c:xVal>
          <c:yVal>
            <c:numRef>
              <c:f>'[N Rate x Form x Time OR 2016.xlsx]yields'!$L$12,'[N Rate x Form x Time OR 2016.xlsx]yields'!$L$16,'[N Rate x Form x Time OR 2016.xlsx]yields'!$L$18:$L$34</c:f>
              <c:numCache>
                <c:formatCode>General</c:formatCode>
                <c:ptCount val="19"/>
                <c:pt idx="0">
                  <c:v>204.91</c:v>
                </c:pt>
                <c:pt idx="1">
                  <c:v>207.71</c:v>
                </c:pt>
                <c:pt idx="2">
                  <c:v>201.58</c:v>
                </c:pt>
                <c:pt idx="3">
                  <c:v>193.8</c:v>
                </c:pt>
                <c:pt idx="4">
                  <c:v>201.27</c:v>
                </c:pt>
                <c:pt idx="5">
                  <c:v>200.77</c:v>
                </c:pt>
                <c:pt idx="6">
                  <c:v>201.96</c:v>
                </c:pt>
                <c:pt idx="7">
                  <c:v>204.69</c:v>
                </c:pt>
                <c:pt idx="8">
                  <c:v>196.57</c:v>
                </c:pt>
                <c:pt idx="9">
                  <c:v>200.81</c:v>
                </c:pt>
                <c:pt idx="10">
                  <c:v>206.01</c:v>
                </c:pt>
                <c:pt idx="11">
                  <c:v>209.63</c:v>
                </c:pt>
                <c:pt idx="12">
                  <c:v>191.44</c:v>
                </c:pt>
                <c:pt idx="13">
                  <c:v>209.79</c:v>
                </c:pt>
                <c:pt idx="14">
                  <c:v>199.02</c:v>
                </c:pt>
                <c:pt idx="15">
                  <c:v>203.11</c:v>
                </c:pt>
                <c:pt idx="16">
                  <c:v>202.63</c:v>
                </c:pt>
                <c:pt idx="17">
                  <c:v>206.22</c:v>
                </c:pt>
                <c:pt idx="18">
                  <c:v>208.69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8161-4108-86DD-0395ED6FC08B}"/>
            </c:ext>
          </c:extLst>
        </c:ser>
        <c:ser>
          <c:idx val="4"/>
          <c:order val="4"/>
          <c:tx>
            <c:strRef>
              <c:f>'[N Rate x Form x Time OR 2016.xlsx]yields'!$T$1</c:f>
              <c:strCache>
                <c:ptCount val="1"/>
                <c:pt idx="0">
                  <c:v>Pl50 + SD UAN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square"/>
            <c:size val="9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'[N Rate x Form x Time OR 2016.xlsx]yields'!$R$4:$R$6</c:f>
              <c:numCache>
                <c:formatCode>General</c:formatCode>
                <c:ptCount val="3"/>
                <c:pt idx="0">
                  <c:v>100</c:v>
                </c:pt>
                <c:pt idx="1">
                  <c:v>150</c:v>
                </c:pt>
                <c:pt idx="2">
                  <c:v>200</c:v>
                </c:pt>
              </c:numCache>
            </c:numRef>
          </c:xVal>
          <c:yVal>
            <c:numRef>
              <c:f>'[N Rate x Form x Time OR 2016.xlsx]yields'!$T$4:$T$6</c:f>
              <c:numCache>
                <c:formatCode>General</c:formatCode>
                <c:ptCount val="3"/>
                <c:pt idx="0">
                  <c:v>203.32</c:v>
                </c:pt>
                <c:pt idx="1">
                  <c:v>207.71</c:v>
                </c:pt>
                <c:pt idx="2">
                  <c:v>214.92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8161-4108-86DD-0395ED6FC0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5602240"/>
        <c:axId val="335605696"/>
      </c:scatterChart>
      <c:valAx>
        <c:axId val="335602240"/>
        <c:scaling>
          <c:orientation val="minMax"/>
          <c:max val="27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 rate, lb N/acre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335605696"/>
        <c:crosses val="autoZero"/>
        <c:crossBetween val="midCat"/>
        <c:majorUnit val="50"/>
      </c:valAx>
      <c:valAx>
        <c:axId val="335605696"/>
        <c:scaling>
          <c:orientation val="minMax"/>
          <c:max val="250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Yield, bu/acre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335602240"/>
        <c:crosses val="autoZero"/>
        <c:crossBetween val="midCat"/>
        <c:majorUnit val="50"/>
      </c:valAx>
    </c:plotArea>
    <c:legend>
      <c:legendPos val="t"/>
      <c:legendEntry>
        <c:idx val="1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4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Perry 2017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'[N form x timing OR 2017.xlsx]yields'!$U$27</c:f>
              <c:strCache>
                <c:ptCount val="1"/>
                <c:pt idx="0">
                  <c:v>Planting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diamond"/>
            <c:size val="9"/>
            <c:spPr>
              <a:solidFill>
                <a:srgbClr val="4F81BD"/>
              </a:solidFill>
              <a:ln w="3175" cap="rnd">
                <a:solidFill>
                  <a:sysClr val="windowText" lastClr="00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trendline>
            <c:spPr>
              <a:ln w="38100" cap="rnd">
                <a:solidFill>
                  <a:srgbClr val="4F81BD"/>
                </a:solidFill>
              </a:ln>
              <a:effectLst/>
            </c:spPr>
            <c:trendlineType val="poly"/>
            <c:order val="2"/>
            <c:dispRSqr val="0"/>
            <c:dispEq val="0"/>
          </c:trendline>
          <c:xVal>
            <c:numRef>
              <c:f>'[N form x timing OR 2017.xlsx]yields'!$T$28:$T$33</c:f>
              <c:numCache>
                <c:formatCode>General</c:formatCode>
                <c:ptCount val="6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</c:numCache>
            </c:numRef>
          </c:xVal>
          <c:yVal>
            <c:numRef>
              <c:f>'[N form x timing OR 2017.xlsx]yields'!$U$28:$U$33</c:f>
              <c:numCache>
                <c:formatCode>General</c:formatCode>
                <c:ptCount val="6"/>
                <c:pt idx="0">
                  <c:v>150.12</c:v>
                </c:pt>
                <c:pt idx="1">
                  <c:v>171.18</c:v>
                </c:pt>
                <c:pt idx="2">
                  <c:v>193.91</c:v>
                </c:pt>
                <c:pt idx="3">
                  <c:v>203.75</c:v>
                </c:pt>
                <c:pt idx="4">
                  <c:v>219.42</c:v>
                </c:pt>
                <c:pt idx="5">
                  <c:v>202.98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BF2-4DD2-9882-EE2E0C19F11A}"/>
            </c:ext>
          </c:extLst>
        </c:ser>
        <c:ser>
          <c:idx val="1"/>
          <c:order val="1"/>
          <c:tx>
            <c:strRef>
              <c:f>'[N form x timing OR 2017.xlsx]yields'!$V$27</c:f>
              <c:strCache>
                <c:ptCount val="1"/>
                <c:pt idx="0">
                  <c:v>50P+SD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square"/>
            <c:size val="6"/>
            <c:spPr>
              <a:solidFill>
                <a:srgbClr val="FF0000"/>
              </a:solidFill>
              <a:ln w="9525" cap="rnd">
                <a:solidFill>
                  <a:sysClr val="windowText" lastClr="00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'[N form x timing OR 2017.xlsx]yields'!$T$28:$T$33</c:f>
              <c:numCache>
                <c:formatCode>General</c:formatCode>
                <c:ptCount val="6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</c:numCache>
            </c:numRef>
          </c:xVal>
          <c:yVal>
            <c:numRef>
              <c:f>'[N form x timing OR 2017.xlsx]yields'!$V$28:$V$33</c:f>
              <c:numCache>
                <c:formatCode>General</c:formatCode>
                <c:ptCount val="6"/>
                <c:pt idx="2">
                  <c:v>182.97</c:v>
                </c:pt>
                <c:pt idx="3">
                  <c:v>199.83</c:v>
                </c:pt>
                <c:pt idx="4">
                  <c:v>193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3BF2-4DD2-9882-EE2E0C19F11A}"/>
            </c:ext>
          </c:extLst>
        </c:ser>
        <c:ser>
          <c:idx val="2"/>
          <c:order val="2"/>
          <c:tx>
            <c:v>Optimum</c:v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triangle"/>
            <c:size val="10"/>
            <c:spPr>
              <a:solidFill>
                <a:srgbClr val="FFFF00"/>
              </a:solidFill>
              <a:ln w="9525" cap="rnd">
                <a:solidFill>
                  <a:sysClr val="windowText" lastClr="00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'[N form x timing OR 2017.xlsx]yields'!$Z$57</c:f>
              <c:numCache>
                <c:formatCode>General</c:formatCode>
                <c:ptCount val="1"/>
                <c:pt idx="0">
                  <c:v>174.86666666666667</c:v>
                </c:pt>
              </c:numCache>
            </c:numRef>
          </c:xVal>
          <c:yVal>
            <c:numRef>
              <c:f>'[N form x timing OR 2017.xlsx]yields'!$AA$57</c:f>
              <c:numCache>
                <c:formatCode>General</c:formatCode>
                <c:ptCount val="1"/>
                <c:pt idx="0">
                  <c:v>210.82419333333337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3BF2-4DD2-9882-EE2E0C19F11A}"/>
            </c:ext>
          </c:extLst>
        </c:ser>
        <c:ser>
          <c:idx val="3"/>
          <c:order val="3"/>
          <c:tx>
            <c:v>N form/timing</c:v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7"/>
            <c:spPr>
              <a:solidFill>
                <a:srgbClr val="00B050"/>
              </a:solidFill>
              <a:ln w="3175" cap="rnd">
                <a:solidFill>
                  <a:sysClr val="windowText" lastClr="00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'[N form x timing OR 2017.xlsx]yields'!$P$48:$P$67</c:f>
              <c:numCache>
                <c:formatCode>General</c:formatCode>
                <c:ptCount val="20"/>
                <c:pt idx="0">
                  <c:v>150</c:v>
                </c:pt>
                <c:pt idx="1">
                  <c:v>150</c:v>
                </c:pt>
                <c:pt idx="2">
                  <c:v>150</c:v>
                </c:pt>
                <c:pt idx="3">
                  <c:v>150</c:v>
                </c:pt>
                <c:pt idx="4">
                  <c:v>150</c:v>
                </c:pt>
                <c:pt idx="5">
                  <c:v>150</c:v>
                </c:pt>
                <c:pt idx="6">
                  <c:v>150</c:v>
                </c:pt>
                <c:pt idx="7">
                  <c:v>150</c:v>
                </c:pt>
                <c:pt idx="8">
                  <c:v>150</c:v>
                </c:pt>
                <c:pt idx="9">
                  <c:v>150</c:v>
                </c:pt>
                <c:pt idx="10">
                  <c:v>150</c:v>
                </c:pt>
                <c:pt idx="11">
                  <c:v>150</c:v>
                </c:pt>
                <c:pt idx="12">
                  <c:v>150</c:v>
                </c:pt>
                <c:pt idx="13">
                  <c:v>150</c:v>
                </c:pt>
                <c:pt idx="14">
                  <c:v>150</c:v>
                </c:pt>
                <c:pt idx="15">
                  <c:v>150</c:v>
                </c:pt>
                <c:pt idx="16">
                  <c:v>150</c:v>
                </c:pt>
                <c:pt idx="17">
                  <c:v>150</c:v>
                </c:pt>
                <c:pt idx="18">
                  <c:v>150</c:v>
                </c:pt>
                <c:pt idx="19">
                  <c:v>150</c:v>
                </c:pt>
              </c:numCache>
            </c:numRef>
          </c:xVal>
          <c:yVal>
            <c:numRef>
              <c:f>'[N form x timing OR 2017.xlsx]yields'!$Q$48:$Q$67</c:f>
              <c:numCache>
                <c:formatCode>General</c:formatCode>
                <c:ptCount val="20"/>
                <c:pt idx="0">
                  <c:v>203.75</c:v>
                </c:pt>
                <c:pt idx="1">
                  <c:v>199.83</c:v>
                </c:pt>
                <c:pt idx="2">
                  <c:v>212.59</c:v>
                </c:pt>
                <c:pt idx="3">
                  <c:v>198.08</c:v>
                </c:pt>
                <c:pt idx="4">
                  <c:v>202.52</c:v>
                </c:pt>
                <c:pt idx="5">
                  <c:v>199.8</c:v>
                </c:pt>
                <c:pt idx="6">
                  <c:v>203.8</c:v>
                </c:pt>
                <c:pt idx="7">
                  <c:v>215.45</c:v>
                </c:pt>
                <c:pt idx="8">
                  <c:v>202.02</c:v>
                </c:pt>
                <c:pt idx="9">
                  <c:v>191.18</c:v>
                </c:pt>
                <c:pt idx="10">
                  <c:v>202.53</c:v>
                </c:pt>
                <c:pt idx="11">
                  <c:v>211.47</c:v>
                </c:pt>
                <c:pt idx="12">
                  <c:v>205.1</c:v>
                </c:pt>
                <c:pt idx="13">
                  <c:v>198.07</c:v>
                </c:pt>
                <c:pt idx="14">
                  <c:v>196.32</c:v>
                </c:pt>
                <c:pt idx="15">
                  <c:v>205.85</c:v>
                </c:pt>
                <c:pt idx="16">
                  <c:v>189.69</c:v>
                </c:pt>
                <c:pt idx="17">
                  <c:v>209.79</c:v>
                </c:pt>
                <c:pt idx="18">
                  <c:v>191.76</c:v>
                </c:pt>
                <c:pt idx="19">
                  <c:v>192.48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3BF2-4DD2-9882-EE2E0C19F1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5604544"/>
        <c:axId val="335608000"/>
      </c:scatterChart>
      <c:valAx>
        <c:axId val="335604544"/>
        <c:scaling>
          <c:orientation val="minMax"/>
          <c:max val="275"/>
          <c:min val="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N rate, lb N/acre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335608000"/>
        <c:crosses val="autoZero"/>
        <c:crossBetween val="midCat"/>
        <c:majorUnit val="50"/>
      </c:valAx>
      <c:valAx>
        <c:axId val="335608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Yield, bu/acre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33560454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legendEntry>
        <c:idx val="4"/>
        <c:delete val="1"/>
      </c:legendEntry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Dixon Springs N form x timing 2015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PT UAN bdct</c:v>
          </c:tx>
          <c:spPr>
            <a:ln w="28575">
              <a:noFill/>
            </a:ln>
          </c:spPr>
          <c:marker>
            <c:symbol val="diamond"/>
            <c:size val="8"/>
            <c:spPr>
              <a:ln>
                <a:solidFill>
                  <a:schemeClr val="tx1"/>
                </a:solidFill>
              </a:ln>
            </c:spPr>
          </c:marker>
          <c:trendline>
            <c:spPr>
              <a:ln w="38100">
                <a:solidFill>
                  <a:schemeClr val="accent1"/>
                </a:solidFill>
              </a:ln>
            </c:spPr>
            <c:trendlineType val="poly"/>
            <c:order val="2"/>
            <c:dispRSqr val="0"/>
            <c:dispEq val="0"/>
          </c:trendline>
          <c:xVal>
            <c:numRef>
              <c:f>'[NREC N Timing Rate DSAC 2015.xlsx]Analysis'!$E$27:$E$31</c:f>
              <c:numCache>
                <c:formatCode>General</c:formatCode>
                <c:ptCount val="5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</c:numCache>
            </c:numRef>
          </c:xVal>
          <c:yVal>
            <c:numRef>
              <c:f>'[NREC N Timing Rate DSAC 2015.xlsx]Analysis'!$F$27:$F$31</c:f>
              <c:numCache>
                <c:formatCode>General</c:formatCode>
                <c:ptCount val="5"/>
                <c:pt idx="0">
                  <c:v>83.01</c:v>
                </c:pt>
                <c:pt idx="1">
                  <c:v>111.26</c:v>
                </c:pt>
                <c:pt idx="2">
                  <c:v>136.36000000000001</c:v>
                </c:pt>
                <c:pt idx="3">
                  <c:v>159.38999999999999</c:v>
                </c:pt>
                <c:pt idx="4">
                  <c:v>163.18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9C9-4B7A-B576-7ED4FF4427A1}"/>
            </c:ext>
          </c:extLst>
        </c:ser>
        <c:ser>
          <c:idx val="1"/>
          <c:order val="1"/>
          <c:tx>
            <c:v>N time/form</c:v>
          </c:tx>
          <c:spPr>
            <a:ln w="28575">
              <a:noFill/>
            </a:ln>
          </c:spPr>
          <c:marker>
            <c:symbol val="circle"/>
            <c:size val="6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'[NREC N Timing Rate DSAC 2015.xlsx]Analysis'!$O$36:$O$46</c:f>
              <c:numCache>
                <c:formatCode>General</c:formatCode>
                <c:ptCount val="11"/>
                <c:pt idx="0">
                  <c:v>150</c:v>
                </c:pt>
                <c:pt idx="1">
                  <c:v>150</c:v>
                </c:pt>
                <c:pt idx="2">
                  <c:v>150</c:v>
                </c:pt>
                <c:pt idx="3">
                  <c:v>150</c:v>
                </c:pt>
                <c:pt idx="4">
                  <c:v>150</c:v>
                </c:pt>
                <c:pt idx="5">
                  <c:v>150</c:v>
                </c:pt>
                <c:pt idx="6">
                  <c:v>150</c:v>
                </c:pt>
                <c:pt idx="7">
                  <c:v>150</c:v>
                </c:pt>
                <c:pt idx="8">
                  <c:v>150</c:v>
                </c:pt>
                <c:pt idx="9">
                  <c:v>150</c:v>
                </c:pt>
                <c:pt idx="10">
                  <c:v>150</c:v>
                </c:pt>
              </c:numCache>
            </c:numRef>
          </c:xVal>
          <c:yVal>
            <c:numRef>
              <c:f>'[NREC N Timing Rate DSAC 2015.xlsx]Analysis'!$P$36:$P$46</c:f>
              <c:numCache>
                <c:formatCode>General</c:formatCode>
                <c:ptCount val="11"/>
                <c:pt idx="0">
                  <c:v>159.38999999999999</c:v>
                </c:pt>
                <c:pt idx="1">
                  <c:v>190.56</c:v>
                </c:pt>
                <c:pt idx="2">
                  <c:v>188.72</c:v>
                </c:pt>
                <c:pt idx="3">
                  <c:v>176.67</c:v>
                </c:pt>
                <c:pt idx="4">
                  <c:v>196.18</c:v>
                </c:pt>
                <c:pt idx="5">
                  <c:v>156.69</c:v>
                </c:pt>
                <c:pt idx="6">
                  <c:v>182.28</c:v>
                </c:pt>
                <c:pt idx="7">
                  <c:v>150.47</c:v>
                </c:pt>
                <c:pt idx="8">
                  <c:v>193.86</c:v>
                </c:pt>
                <c:pt idx="9">
                  <c:v>160.99</c:v>
                </c:pt>
                <c:pt idx="10">
                  <c:v>162.04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9C9-4B7A-B576-7ED4FF4427A1}"/>
            </c:ext>
          </c:extLst>
        </c:ser>
        <c:ser>
          <c:idx val="2"/>
          <c:order val="2"/>
          <c:tx>
            <c:v>Optimum</c:v>
          </c:tx>
          <c:spPr>
            <a:ln w="28575">
              <a:noFill/>
            </a:ln>
          </c:spPr>
          <c:marker>
            <c:symbol val="triangle"/>
            <c:size val="11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'[NREC N Timing Rate DSAC 2015.xlsx]Analysis'!$L$55</c:f>
              <c:numCache>
                <c:formatCode>General</c:formatCode>
                <c:ptCount val="1"/>
                <c:pt idx="0">
                  <c:v>200</c:v>
                </c:pt>
              </c:numCache>
            </c:numRef>
          </c:xVal>
          <c:yVal>
            <c:numRef>
              <c:f>'[NREC N Timing Rate DSAC 2015.xlsx]Analysis'!$M$55</c:f>
              <c:numCache>
                <c:formatCode>General</c:formatCode>
                <c:ptCount val="1"/>
                <c:pt idx="0">
                  <c:v>163.322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9C9-4B7A-B576-7ED4FF4427A1}"/>
            </c:ext>
          </c:extLst>
        </c:ser>
        <c:ser>
          <c:idx val="3"/>
          <c:order val="3"/>
          <c:tx>
            <c:strRef>
              <c:f>#REF!</c:f>
              <c:strCache>
                <c:ptCount val="1"/>
                <c:pt idx="0">
                  <c:v>PT 150 + 50 VT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6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'[NREC N Timing Rate DSAC 2015.xlsx]Analysis'!$O$49</c:f>
              <c:numCache>
                <c:formatCode>General</c:formatCode>
                <c:ptCount val="1"/>
                <c:pt idx="0">
                  <c:v>200</c:v>
                </c:pt>
              </c:numCache>
            </c:numRef>
          </c:xVal>
          <c:yVal>
            <c:numRef>
              <c:f>'[NREC N Timing Rate DSAC 2015.xlsx]Analysis'!$P$49</c:f>
              <c:numCache>
                <c:formatCode>General</c:formatCode>
                <c:ptCount val="1"/>
                <c:pt idx="0">
                  <c:v>195.26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C9C9-4B7A-B576-7ED4FF4427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5340672"/>
        <c:axId val="335341248"/>
      </c:scatterChart>
      <c:valAx>
        <c:axId val="335340672"/>
        <c:scaling>
          <c:orientation val="minMax"/>
          <c:max val="22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 rate, lb N/acre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335341248"/>
        <c:crosses val="autoZero"/>
        <c:crossBetween val="midCat"/>
        <c:majorUnit val="50"/>
      </c:valAx>
      <c:valAx>
        <c:axId val="3353412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Yield, bu/acre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335340672"/>
        <c:crosses val="autoZero"/>
        <c:crossBetween val="midCat"/>
      </c:valAx>
    </c:plotArea>
    <c:legend>
      <c:legendPos val="t"/>
      <c:legendEntry>
        <c:idx val="4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4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Brownstown Soy-Corn 2014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UAN at plnting</c:v>
          </c:tx>
          <c:spPr>
            <a:ln w="31750">
              <a:noFill/>
            </a:ln>
          </c:spPr>
          <c:marker>
            <c:symbol val="diamond"/>
            <c:size val="9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trendline>
            <c:spPr>
              <a:ln w="38100">
                <a:solidFill>
                  <a:srgbClr val="0070C0"/>
                </a:solidFill>
              </a:ln>
            </c:spPr>
            <c:trendlineType val="poly"/>
            <c:order val="2"/>
            <c:dispRSqr val="0"/>
            <c:dispEq val="0"/>
          </c:trendline>
          <c:xVal>
            <c:numRef>
              <c:f>'[NREC N Timing Rate BARC 2014.xlsx]Summary'!$M$4:$M$8</c:f>
              <c:numCache>
                <c:formatCode>General</c:formatCode>
                <c:ptCount val="5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</c:numCache>
            </c:numRef>
          </c:xVal>
          <c:yVal>
            <c:numRef>
              <c:f>'[NREC N Timing Rate BARC 2014.xlsx]Summary'!$N$4:$N$8</c:f>
              <c:numCache>
                <c:formatCode>General</c:formatCode>
                <c:ptCount val="5"/>
                <c:pt idx="0">
                  <c:v>143.27000000000001</c:v>
                </c:pt>
                <c:pt idx="1">
                  <c:v>173.59</c:v>
                </c:pt>
                <c:pt idx="2">
                  <c:v>181.53</c:v>
                </c:pt>
                <c:pt idx="3">
                  <c:v>182.53</c:v>
                </c:pt>
                <c:pt idx="4">
                  <c:v>195.04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32D-4929-9892-4F92AF5E76C6}"/>
            </c:ext>
          </c:extLst>
        </c:ser>
        <c:ser>
          <c:idx val="1"/>
          <c:order val="1"/>
          <c:tx>
            <c:v>Opt</c:v>
          </c:tx>
          <c:spPr>
            <a:ln w="31750">
              <a:noFill/>
            </a:ln>
          </c:spPr>
          <c:marker>
            <c:symbol val="triangle"/>
            <c:size val="11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'[NREC N Timing Rate BARC 2014.xlsx]Summary'!$U$20</c:f>
              <c:numCache>
                <c:formatCode>0</c:formatCode>
                <c:ptCount val="1"/>
                <c:pt idx="0">
                  <c:v>145.08333333333334</c:v>
                </c:pt>
              </c:numCache>
            </c:numRef>
          </c:xVal>
          <c:yVal>
            <c:numRef>
              <c:f>'[NREC N Timing Rate BARC 2014.xlsx]Summary'!$V$20</c:f>
              <c:numCache>
                <c:formatCode>0</c:formatCode>
                <c:ptCount val="1"/>
                <c:pt idx="0">
                  <c:v>189.28900833333336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32D-4929-9892-4F92AF5E76C6}"/>
            </c:ext>
          </c:extLst>
        </c:ser>
        <c:ser>
          <c:idx val="2"/>
          <c:order val="2"/>
          <c:tx>
            <c:v>Form/timing</c:v>
          </c:tx>
          <c:spPr>
            <a:ln w="31750">
              <a:noFill/>
            </a:ln>
          </c:spPr>
          <c:marker>
            <c:symbol val="circle"/>
            <c:size val="6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'[NREC N Timing Rate BARC 2014.xlsx]Summary'!$I$20:$I$27</c:f>
              <c:numCache>
                <c:formatCode>General</c:formatCode>
                <c:ptCount val="8"/>
                <c:pt idx="0">
                  <c:v>150</c:v>
                </c:pt>
                <c:pt idx="1">
                  <c:v>150</c:v>
                </c:pt>
                <c:pt idx="2">
                  <c:v>150</c:v>
                </c:pt>
                <c:pt idx="3">
                  <c:v>150</c:v>
                </c:pt>
                <c:pt idx="4">
                  <c:v>150</c:v>
                </c:pt>
                <c:pt idx="5">
                  <c:v>150</c:v>
                </c:pt>
                <c:pt idx="6">
                  <c:v>150</c:v>
                </c:pt>
                <c:pt idx="7">
                  <c:v>150</c:v>
                </c:pt>
              </c:numCache>
            </c:numRef>
          </c:xVal>
          <c:yVal>
            <c:numRef>
              <c:f>'[NREC N Timing Rate BARC 2014.xlsx]Summary'!$J$20:$J$27</c:f>
              <c:numCache>
                <c:formatCode>0</c:formatCode>
                <c:ptCount val="8"/>
                <c:pt idx="0">
                  <c:v>182.53</c:v>
                </c:pt>
                <c:pt idx="1">
                  <c:v>199.34</c:v>
                </c:pt>
                <c:pt idx="2">
                  <c:v>166</c:v>
                </c:pt>
                <c:pt idx="3">
                  <c:v>187.14</c:v>
                </c:pt>
                <c:pt idx="4">
                  <c:v>185.22</c:v>
                </c:pt>
                <c:pt idx="5">
                  <c:v>192.22</c:v>
                </c:pt>
                <c:pt idx="6">
                  <c:v>195.5</c:v>
                </c:pt>
                <c:pt idx="7">
                  <c:v>202.49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32D-4929-9892-4F92AF5E76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5342976"/>
        <c:axId val="335343552"/>
      </c:scatterChart>
      <c:valAx>
        <c:axId val="335342976"/>
        <c:scaling>
          <c:orientation val="minMax"/>
          <c:max val="22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 rate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335343552"/>
        <c:crosses val="autoZero"/>
        <c:crossBetween val="midCat"/>
      </c:valAx>
      <c:valAx>
        <c:axId val="3353435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Yield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335342976"/>
        <c:crosses val="autoZero"/>
        <c:crossBetween val="midCat"/>
      </c:valAx>
    </c:plotArea>
    <c:legend>
      <c:legendPos val="t"/>
      <c:legendEntry>
        <c:idx val="3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4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Dixon Springs Soy-Corn 2014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UAN bdcst at plnt</c:v>
          </c:tx>
          <c:spPr>
            <a:ln w="47625">
              <a:noFill/>
            </a:ln>
          </c:spPr>
          <c:trendline>
            <c:spPr>
              <a:ln w="31750">
                <a:solidFill>
                  <a:schemeClr val="accent1"/>
                </a:solidFill>
              </a:ln>
            </c:spPr>
            <c:trendlineType val="poly"/>
            <c:order val="2"/>
            <c:dispRSqr val="0"/>
            <c:dispEq val="0"/>
          </c:trendline>
          <c:xVal>
            <c:numRef>
              <c:f>'[NREC N Timing Rate DSAC 2014.xlsx]Summary'!$O$7:$O$11</c:f>
              <c:numCache>
                <c:formatCode>General</c:formatCode>
                <c:ptCount val="5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</c:numCache>
            </c:numRef>
          </c:xVal>
          <c:yVal>
            <c:numRef>
              <c:f>'[NREC N Timing Rate DSAC 2014.xlsx]Summary'!$P$7:$P$11</c:f>
              <c:numCache>
                <c:formatCode>0</c:formatCode>
                <c:ptCount val="5"/>
                <c:pt idx="0">
                  <c:v>75.356499999999997</c:v>
                </c:pt>
                <c:pt idx="1">
                  <c:v>128.22</c:v>
                </c:pt>
                <c:pt idx="2">
                  <c:v>144.43</c:v>
                </c:pt>
                <c:pt idx="3">
                  <c:v>159.82</c:v>
                </c:pt>
                <c:pt idx="4">
                  <c:v>166.02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986-49D9-A34A-8B453905A2EB}"/>
            </c:ext>
          </c:extLst>
        </c:ser>
        <c:ser>
          <c:idx val="1"/>
          <c:order val="1"/>
          <c:tx>
            <c:v>Opt</c:v>
          </c:tx>
          <c:spPr>
            <a:ln w="47625">
              <a:noFill/>
            </a:ln>
          </c:spPr>
          <c:marker>
            <c:symbol val="triangle"/>
            <c:size val="11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'[NREC N Timing Rate DSAC 2014.xlsx]Summary'!$W$33</c:f>
              <c:numCache>
                <c:formatCode>0</c:formatCode>
                <c:ptCount val="1"/>
                <c:pt idx="0">
                  <c:v>159.96296296296296</c:v>
                </c:pt>
              </c:numCache>
            </c:numRef>
          </c:xVal>
          <c:yVal>
            <c:numRef>
              <c:f>'[NREC N Timing Rate DSAC 2014.xlsx]Summary'!$X$33</c:f>
              <c:numCache>
                <c:formatCode>0</c:formatCode>
                <c:ptCount val="1"/>
                <c:pt idx="0">
                  <c:v>163.81830000000002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986-49D9-A34A-8B453905A2EB}"/>
            </c:ext>
          </c:extLst>
        </c:ser>
        <c:ser>
          <c:idx val="2"/>
          <c:order val="2"/>
          <c:tx>
            <c:v>Form/timing</c:v>
          </c:tx>
          <c:spPr>
            <a:ln w="47625">
              <a:noFill/>
            </a:ln>
          </c:spPr>
          <c:marker>
            <c:symbol val="circle"/>
            <c:size val="8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'[NREC N Timing Rate DSAC 2014.xlsx]Summary'!$M$25:$M$32</c:f>
              <c:numCache>
                <c:formatCode>General</c:formatCode>
                <c:ptCount val="8"/>
                <c:pt idx="0">
                  <c:v>150</c:v>
                </c:pt>
                <c:pt idx="1">
                  <c:v>150</c:v>
                </c:pt>
                <c:pt idx="2">
                  <c:v>150</c:v>
                </c:pt>
                <c:pt idx="3">
                  <c:v>150</c:v>
                </c:pt>
                <c:pt idx="4">
                  <c:v>150</c:v>
                </c:pt>
                <c:pt idx="5">
                  <c:v>150</c:v>
                </c:pt>
                <c:pt idx="6">
                  <c:v>150</c:v>
                </c:pt>
                <c:pt idx="7">
                  <c:v>150</c:v>
                </c:pt>
              </c:numCache>
            </c:numRef>
          </c:xVal>
          <c:yVal>
            <c:numRef>
              <c:f>'[NREC N Timing Rate DSAC 2014.xlsx]Summary'!$K$25:$K$32</c:f>
              <c:numCache>
                <c:formatCode>0</c:formatCode>
                <c:ptCount val="8"/>
                <c:pt idx="0">
                  <c:v>159.82</c:v>
                </c:pt>
                <c:pt idx="1">
                  <c:v>156.69</c:v>
                </c:pt>
                <c:pt idx="2">
                  <c:v>158.25</c:v>
                </c:pt>
                <c:pt idx="3">
                  <c:v>172.26</c:v>
                </c:pt>
                <c:pt idx="4">
                  <c:v>165.32</c:v>
                </c:pt>
                <c:pt idx="5">
                  <c:v>166.62</c:v>
                </c:pt>
                <c:pt idx="6">
                  <c:v>164.64</c:v>
                </c:pt>
                <c:pt idx="7">
                  <c:v>167.9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6986-49D9-A34A-8B453905A2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5345280"/>
        <c:axId val="335345856"/>
      </c:scatterChart>
      <c:valAx>
        <c:axId val="335345280"/>
        <c:scaling>
          <c:orientation val="minMax"/>
          <c:max val="22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 rate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335345856"/>
        <c:crosses val="autoZero"/>
        <c:crossBetween val="midCat"/>
      </c:valAx>
      <c:valAx>
        <c:axId val="3353458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Yield</a:t>
                </a:r>
              </a:p>
            </c:rich>
          </c:tx>
          <c:overlay val="0"/>
        </c:title>
        <c:numFmt formatCode="0" sourceLinked="1"/>
        <c:majorTickMark val="none"/>
        <c:minorTickMark val="none"/>
        <c:tickLblPos val="nextTo"/>
        <c:crossAx val="335345280"/>
        <c:crosses val="autoZero"/>
        <c:crossBetween val="midCat"/>
      </c:valAx>
    </c:plotArea>
    <c:legend>
      <c:legendPos val="t"/>
      <c:legendEntry>
        <c:idx val="3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4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Brownstown, 2015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UAN bdct pl</c:v>
          </c:tx>
          <c:spPr>
            <a:ln w="31750">
              <a:noFill/>
            </a:ln>
          </c:spPr>
          <c:marker>
            <c:symbol val="diamond"/>
            <c:size val="9"/>
            <c:spPr>
              <a:ln>
                <a:solidFill>
                  <a:schemeClr val="tx1"/>
                </a:solidFill>
              </a:ln>
            </c:spPr>
          </c:marker>
          <c:trendline>
            <c:spPr>
              <a:ln w="28575">
                <a:solidFill>
                  <a:srgbClr val="0070C0"/>
                </a:solidFill>
              </a:ln>
            </c:spPr>
            <c:trendlineType val="linear"/>
            <c:dispRSqr val="0"/>
            <c:dispEq val="0"/>
          </c:trendline>
          <c:xVal>
            <c:numRef>
              <c:f>'[NREC N timing Rate BARC 2015.xlsx]DATA'!$R$26:$R$30</c:f>
              <c:numCache>
                <c:formatCode>General</c:formatCode>
                <c:ptCount val="5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</c:numCache>
            </c:numRef>
          </c:xVal>
          <c:yVal>
            <c:numRef>
              <c:f>'[NREC N timing Rate BARC 2015.xlsx]DATA'!$S$26:$S$30</c:f>
              <c:numCache>
                <c:formatCode>0.0</c:formatCode>
                <c:ptCount val="5"/>
                <c:pt idx="0">
                  <c:v>40.006799999999998</c:v>
                </c:pt>
                <c:pt idx="1">
                  <c:v>66.259799999999998</c:v>
                </c:pt>
                <c:pt idx="2">
                  <c:v>107.13</c:v>
                </c:pt>
                <c:pt idx="3">
                  <c:v>119.1</c:v>
                </c:pt>
                <c:pt idx="4">
                  <c:v>186.26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368-4B58-A1F6-8929485259A2}"/>
            </c:ext>
          </c:extLst>
        </c:ser>
        <c:ser>
          <c:idx val="1"/>
          <c:order val="1"/>
          <c:tx>
            <c:v>Form/timing</c:v>
          </c:tx>
          <c:spPr>
            <a:ln w="31750">
              <a:noFill/>
            </a:ln>
          </c:spPr>
          <c:marker>
            <c:symbol val="circle"/>
            <c:size val="8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'[NREC N timing Rate BARC 2015.xlsx]DATA'!$R$53:$R$63</c:f>
              <c:numCache>
                <c:formatCode>General</c:formatCode>
                <c:ptCount val="11"/>
                <c:pt idx="0">
                  <c:v>150</c:v>
                </c:pt>
                <c:pt idx="1">
                  <c:v>150</c:v>
                </c:pt>
                <c:pt idx="2">
                  <c:v>150</c:v>
                </c:pt>
                <c:pt idx="3">
                  <c:v>150</c:v>
                </c:pt>
                <c:pt idx="4">
                  <c:v>150</c:v>
                </c:pt>
                <c:pt idx="5">
                  <c:v>150</c:v>
                </c:pt>
                <c:pt idx="6">
                  <c:v>150</c:v>
                </c:pt>
                <c:pt idx="7">
                  <c:v>150</c:v>
                </c:pt>
                <c:pt idx="8">
                  <c:v>200</c:v>
                </c:pt>
                <c:pt idx="9">
                  <c:v>150</c:v>
                </c:pt>
                <c:pt idx="10">
                  <c:v>150</c:v>
                </c:pt>
              </c:numCache>
            </c:numRef>
          </c:xVal>
          <c:yVal>
            <c:numRef>
              <c:f>'[NREC N timing Rate BARC 2015.xlsx]DATA'!$S$53:$S$63</c:f>
              <c:numCache>
                <c:formatCode>General</c:formatCode>
                <c:ptCount val="11"/>
                <c:pt idx="0">
                  <c:v>40.725999999999999</c:v>
                </c:pt>
                <c:pt idx="1">
                  <c:v>134.02000000000001</c:v>
                </c:pt>
                <c:pt idx="2">
                  <c:v>77.508300000000006</c:v>
                </c:pt>
                <c:pt idx="3">
                  <c:v>73.247299999999996</c:v>
                </c:pt>
                <c:pt idx="4">
                  <c:v>150.1</c:v>
                </c:pt>
                <c:pt idx="5">
                  <c:v>182.06</c:v>
                </c:pt>
                <c:pt idx="6">
                  <c:v>134.13999999999999</c:v>
                </c:pt>
                <c:pt idx="7">
                  <c:v>163.21</c:v>
                </c:pt>
                <c:pt idx="8">
                  <c:v>156.63</c:v>
                </c:pt>
                <c:pt idx="9">
                  <c:v>81.106499999999997</c:v>
                </c:pt>
                <c:pt idx="10">
                  <c:v>163.32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368-4B58-A1F6-8929485259A2}"/>
            </c:ext>
          </c:extLst>
        </c:ser>
        <c:ser>
          <c:idx val="2"/>
          <c:order val="2"/>
          <c:tx>
            <c:v>Optimum</c:v>
          </c:tx>
          <c:spPr>
            <a:ln w="31750">
              <a:noFill/>
            </a:ln>
          </c:spPr>
          <c:marker>
            <c:symbol val="triangle"/>
            <c:size val="1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'[NREC N timing Rate BARC 2015.xlsx]DATA'!$X$44</c:f>
              <c:numCache>
                <c:formatCode>General</c:formatCode>
                <c:ptCount val="1"/>
                <c:pt idx="0">
                  <c:v>200</c:v>
                </c:pt>
              </c:numCache>
            </c:numRef>
          </c:xVal>
          <c:yVal>
            <c:numRef>
              <c:f>'[NREC N timing Rate BARC 2015.xlsx]DATA'!$Y$44</c:f>
              <c:numCache>
                <c:formatCode>General</c:formatCode>
                <c:ptCount val="1"/>
                <c:pt idx="0">
                  <c:v>172.822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A368-4B58-A1F6-8929485259A2}"/>
            </c:ext>
          </c:extLst>
        </c:ser>
        <c:ser>
          <c:idx val="3"/>
          <c:order val="3"/>
          <c:tx>
            <c:v>150 pl+50VT</c:v>
          </c:tx>
          <c:spPr>
            <a:ln w="31750">
              <a:noFill/>
            </a:ln>
          </c:spPr>
          <c:marker>
            <c:symbol val="square"/>
            <c:size val="7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'[NREC N timing Rate BARC 2015.xlsx]DATA'!$Y$68</c:f>
              <c:numCache>
                <c:formatCode>General</c:formatCode>
                <c:ptCount val="1"/>
                <c:pt idx="0">
                  <c:v>200</c:v>
                </c:pt>
              </c:numCache>
            </c:numRef>
          </c:xVal>
          <c:yVal>
            <c:numRef>
              <c:f>'[NREC N timing Rate BARC 2015.xlsx]DATA'!$Z$68</c:f>
              <c:numCache>
                <c:formatCode>0</c:formatCode>
                <c:ptCount val="1"/>
                <c:pt idx="0">
                  <c:v>156.63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A368-4B58-A1F6-8929485259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7821696"/>
        <c:axId val="337822272"/>
      </c:scatterChart>
      <c:valAx>
        <c:axId val="337821696"/>
        <c:scaling>
          <c:orientation val="minMax"/>
          <c:max val="22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 rate, lb N/acre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337822272"/>
        <c:crosses val="autoZero"/>
        <c:crossBetween val="midCat"/>
      </c:valAx>
      <c:valAx>
        <c:axId val="33782227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Yield, bu/acre</a:t>
                </a:r>
              </a:p>
            </c:rich>
          </c:tx>
          <c:overlay val="0"/>
        </c:title>
        <c:numFmt formatCode="0" sourceLinked="0"/>
        <c:majorTickMark val="none"/>
        <c:minorTickMark val="none"/>
        <c:tickLblPos val="nextTo"/>
        <c:crossAx val="337821696"/>
        <c:crosses val="autoZero"/>
        <c:crossBetween val="midCat"/>
      </c:valAx>
    </c:plotArea>
    <c:legend>
      <c:legendPos val="t"/>
      <c:legendEntry>
        <c:idx val="4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4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Neoga 2016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47625">
              <a:noFill/>
            </a:ln>
          </c:spPr>
          <c:trendline>
            <c:spPr>
              <a:ln w="38100">
                <a:solidFill>
                  <a:schemeClr val="accent1"/>
                </a:solidFill>
              </a:ln>
            </c:spPr>
            <c:trendlineType val="poly"/>
            <c:order val="2"/>
            <c:dispRSqr val="0"/>
            <c:dispEq val="0"/>
          </c:trendline>
          <c:xVal>
            <c:numRef>
              <c:f>'[N Rate x Form x Time Neoga 2016.xlsx]Analysis'!$L$28:$L$32</c:f>
              <c:numCache>
                <c:formatCode>General</c:formatCode>
                <c:ptCount val="5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</c:numCache>
            </c:numRef>
          </c:xVal>
          <c:yVal>
            <c:numRef>
              <c:f>'[N Rate x Form x Time Neoga 2016.xlsx]Analysis'!$M$28:$M$32</c:f>
              <c:numCache>
                <c:formatCode>General</c:formatCode>
                <c:ptCount val="5"/>
                <c:pt idx="0">
                  <c:v>140.74</c:v>
                </c:pt>
                <c:pt idx="1">
                  <c:v>155.15</c:v>
                </c:pt>
                <c:pt idx="2">
                  <c:v>175.42</c:v>
                </c:pt>
                <c:pt idx="3">
                  <c:v>186.35</c:v>
                </c:pt>
                <c:pt idx="4">
                  <c:v>189.44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F38-4EAB-BC20-9B3A055D8AAF}"/>
            </c:ext>
          </c:extLst>
        </c:ser>
        <c:ser>
          <c:idx val="1"/>
          <c:order val="1"/>
          <c:tx>
            <c:v>Optimum</c:v>
          </c:tx>
          <c:spPr>
            <a:ln w="47625">
              <a:noFill/>
            </a:ln>
          </c:spPr>
          <c:marker>
            <c:symbol val="triangle"/>
            <c:size val="11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'[N Rate x Form x Time Neoga 2016.xlsx]Analysis'!$W$47</c:f>
              <c:numCache>
                <c:formatCode>General</c:formatCode>
                <c:ptCount val="1"/>
                <c:pt idx="0">
                  <c:v>188.83333333333331</c:v>
                </c:pt>
              </c:numCache>
            </c:numRef>
          </c:xVal>
          <c:yVal>
            <c:numRef>
              <c:f>'[N Rate x Form x Time Neoga 2016.xlsx]Analysis'!$X$47</c:f>
              <c:numCache>
                <c:formatCode>General</c:formatCode>
                <c:ptCount val="1"/>
                <c:pt idx="0">
                  <c:v>190.10555833333333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F38-4EAB-BC20-9B3A055D8AAF}"/>
            </c:ext>
          </c:extLst>
        </c:ser>
        <c:ser>
          <c:idx val="2"/>
          <c:order val="2"/>
          <c:tx>
            <c:v>N forms/times</c:v>
          </c:tx>
          <c:spPr>
            <a:ln w="47625">
              <a:noFill/>
            </a:ln>
          </c:spPr>
          <c:marker>
            <c:symbol val="circle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'[N Rate x Form x Time Neoga 2016.xlsx]Analysis'!$L$31,'[N Rate x Form x Time Neoga 2016.xlsx]Analysis'!$L$33:$L$43</c:f>
              <c:numCache>
                <c:formatCode>General</c:formatCode>
                <c:ptCount val="12"/>
                <c:pt idx="0">
                  <c:v>150</c:v>
                </c:pt>
                <c:pt idx="1">
                  <c:v>150</c:v>
                </c:pt>
                <c:pt idx="2">
                  <c:v>150</c:v>
                </c:pt>
                <c:pt idx="3">
                  <c:v>150</c:v>
                </c:pt>
                <c:pt idx="4">
                  <c:v>150</c:v>
                </c:pt>
                <c:pt idx="5">
                  <c:v>150</c:v>
                </c:pt>
                <c:pt idx="6">
                  <c:v>150</c:v>
                </c:pt>
                <c:pt idx="7">
                  <c:v>150</c:v>
                </c:pt>
                <c:pt idx="8">
                  <c:v>150</c:v>
                </c:pt>
                <c:pt idx="9">
                  <c:v>150</c:v>
                </c:pt>
                <c:pt idx="10">
                  <c:v>150</c:v>
                </c:pt>
                <c:pt idx="11">
                  <c:v>150</c:v>
                </c:pt>
              </c:numCache>
            </c:numRef>
          </c:xVal>
          <c:yVal>
            <c:numRef>
              <c:f>'[N Rate x Form x Time Neoga 2016.xlsx]Analysis'!$M$31,'[N Rate x Form x Time Neoga 2016.xlsx]Analysis'!$M$33:$M$43</c:f>
              <c:numCache>
                <c:formatCode>General</c:formatCode>
                <c:ptCount val="12"/>
                <c:pt idx="0">
                  <c:v>186.35</c:v>
                </c:pt>
                <c:pt idx="1">
                  <c:v>175.3</c:v>
                </c:pt>
                <c:pt idx="2">
                  <c:v>178.39</c:v>
                </c:pt>
                <c:pt idx="3">
                  <c:v>177.38</c:v>
                </c:pt>
                <c:pt idx="4">
                  <c:v>185.5</c:v>
                </c:pt>
                <c:pt idx="5">
                  <c:v>177.94</c:v>
                </c:pt>
                <c:pt idx="6">
                  <c:v>179.12</c:v>
                </c:pt>
                <c:pt idx="7">
                  <c:v>182</c:v>
                </c:pt>
                <c:pt idx="8">
                  <c:v>179.39</c:v>
                </c:pt>
                <c:pt idx="9">
                  <c:v>186.97</c:v>
                </c:pt>
                <c:pt idx="10">
                  <c:v>177.78</c:v>
                </c:pt>
                <c:pt idx="11">
                  <c:v>185.27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3F38-4EAB-BC20-9B3A055D8A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7825152"/>
        <c:axId val="337825728"/>
      </c:scatterChart>
      <c:valAx>
        <c:axId val="337825152"/>
        <c:scaling>
          <c:orientation val="minMax"/>
          <c:max val="22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 rate, lb N/acre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337825728"/>
        <c:crosses val="autoZero"/>
        <c:crossBetween val="midCat"/>
        <c:majorUnit val="50"/>
      </c:valAx>
      <c:valAx>
        <c:axId val="3378257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Yield, bu/acre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337825152"/>
        <c:crosses val="autoZero"/>
        <c:crossBetween val="midCat"/>
      </c:valAx>
    </c:plotArea>
    <c:legend>
      <c:legendPos val="t"/>
      <c:legendEntry>
        <c:idx val="0"/>
        <c:delete val="1"/>
      </c:legendEntry>
      <c:legendEntry>
        <c:idx val="3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6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Neoga, 2017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UAN at planting</c:v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diamond"/>
            <c:size val="9"/>
            <c:spPr>
              <a:solidFill>
                <a:srgbClr val="4F81BD"/>
              </a:solidFill>
              <a:ln w="3175" cap="rnd">
                <a:solidFill>
                  <a:sysClr val="windowText" lastClr="00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'[N Management - N tracking Neoga 2017.xlsx]Yield analysis'!$S$15:$S$20</c:f>
              <c:numCache>
                <c:formatCode>General</c:formatCode>
                <c:ptCount val="6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</c:numCache>
            </c:numRef>
          </c:xVal>
          <c:yVal>
            <c:numRef>
              <c:f>'[N Management - N tracking Neoga 2017.xlsx]Yield analysis'!$T$15:$T$20</c:f>
              <c:numCache>
                <c:formatCode>General</c:formatCode>
                <c:ptCount val="6"/>
                <c:pt idx="0">
                  <c:v>116.87</c:v>
                </c:pt>
                <c:pt idx="1">
                  <c:v>137.46</c:v>
                </c:pt>
                <c:pt idx="2">
                  <c:v>159.27000000000001</c:v>
                </c:pt>
                <c:pt idx="3">
                  <c:v>168.77</c:v>
                </c:pt>
                <c:pt idx="4">
                  <c:v>174.29</c:v>
                </c:pt>
                <c:pt idx="5">
                  <c:v>174.31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235-407C-BEDE-43B8D45BD828}"/>
            </c:ext>
          </c:extLst>
        </c:ser>
        <c:ser>
          <c:idx val="1"/>
          <c:order val="1"/>
          <c:spPr>
            <a:ln w="38100" cap="rnd">
              <a:solidFill>
                <a:srgbClr val="4F81BD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xVal>
            <c:numRef>
              <c:f>'[N Management - N tracking Neoga 2017.xlsx]Yield analysis'!$W$45:$W$55</c:f>
              <c:numCache>
                <c:formatCode>General</c:formatCode>
                <c:ptCount val="11"/>
                <c:pt idx="0">
                  <c:v>0</c:v>
                </c:pt>
                <c:pt idx="1">
                  <c:v>30</c:v>
                </c:pt>
                <c:pt idx="2">
                  <c:v>60</c:v>
                </c:pt>
                <c:pt idx="3">
                  <c:v>90</c:v>
                </c:pt>
                <c:pt idx="4">
                  <c:v>120</c:v>
                </c:pt>
                <c:pt idx="5">
                  <c:v>150</c:v>
                </c:pt>
                <c:pt idx="6">
                  <c:v>180</c:v>
                </c:pt>
                <c:pt idx="7">
                  <c:v>205</c:v>
                </c:pt>
                <c:pt idx="8">
                  <c:v>217.29838709677421</c:v>
                </c:pt>
                <c:pt idx="9">
                  <c:v>217.29838709677421</c:v>
                </c:pt>
                <c:pt idx="10">
                  <c:v>250</c:v>
                </c:pt>
              </c:numCache>
            </c:numRef>
          </c:xVal>
          <c:yVal>
            <c:numRef>
              <c:f>'[N Management - N tracking Neoga 2017.xlsx]Yield analysis'!$X$45:$X$55</c:f>
              <c:numCache>
                <c:formatCode>General</c:formatCode>
                <c:ptCount val="11"/>
                <c:pt idx="0">
                  <c:v>116</c:v>
                </c:pt>
                <c:pt idx="1">
                  <c:v>131.05099999999999</c:v>
                </c:pt>
                <c:pt idx="2">
                  <c:v>143.87</c:v>
                </c:pt>
                <c:pt idx="3">
                  <c:v>154.45699999999999</c:v>
                </c:pt>
                <c:pt idx="4">
                  <c:v>162.81200000000001</c:v>
                </c:pt>
                <c:pt idx="5">
                  <c:v>168.935</c:v>
                </c:pt>
                <c:pt idx="6">
                  <c:v>172.82600000000002</c:v>
                </c:pt>
                <c:pt idx="7">
                  <c:v>174.36350000000002</c:v>
                </c:pt>
                <c:pt idx="8">
                  <c:v>174.55105040322582</c:v>
                </c:pt>
                <c:pt idx="9">
                  <c:v>174.55105040322582</c:v>
                </c:pt>
                <c:pt idx="10">
                  <c:v>174.55105040322582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0235-407C-BEDE-43B8D45BD828}"/>
            </c:ext>
          </c:extLst>
        </c:ser>
        <c:ser>
          <c:idx val="2"/>
          <c:order val="2"/>
          <c:tx>
            <c:v>Optimum</c:v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triangle"/>
            <c:size val="10"/>
            <c:spPr>
              <a:solidFill>
                <a:srgbClr val="FFFF00"/>
              </a:solidFill>
              <a:ln w="9525" cap="rnd">
                <a:solidFill>
                  <a:sysClr val="windowText" lastClr="00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'[N Management - N tracking Neoga 2017.xlsx]Yield analysis'!$Y$43</c:f>
              <c:numCache>
                <c:formatCode>General</c:formatCode>
                <c:ptCount val="1"/>
                <c:pt idx="0">
                  <c:v>176.97580645161293</c:v>
                </c:pt>
              </c:numCache>
            </c:numRef>
          </c:xVal>
          <c:yVal>
            <c:numRef>
              <c:f>'[N Management - N tracking Neoga 2017.xlsx]Yield analysis'!$Z$43</c:f>
              <c:numCache>
                <c:formatCode>General</c:formatCode>
                <c:ptCount val="1"/>
                <c:pt idx="0">
                  <c:v>172.53492137096774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0235-407C-BEDE-43B8D45BD828}"/>
            </c:ext>
          </c:extLst>
        </c:ser>
        <c:ser>
          <c:idx val="3"/>
          <c:order val="3"/>
          <c:tx>
            <c:v>N time/form</c:v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  <c:spPr>
              <a:solidFill>
                <a:srgbClr val="00B050"/>
              </a:solidFill>
              <a:ln w="9525" cap="rnd">
                <a:solidFill>
                  <a:sysClr val="windowText" lastClr="00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'[N Management - N tracking Neoga 2017.xlsx]Yield analysis'!$N$40:$N$56</c:f>
              <c:numCache>
                <c:formatCode>General</c:formatCode>
                <c:ptCount val="17"/>
                <c:pt idx="0">
                  <c:v>150</c:v>
                </c:pt>
                <c:pt idx="1">
                  <c:v>150</c:v>
                </c:pt>
                <c:pt idx="2">
                  <c:v>150</c:v>
                </c:pt>
                <c:pt idx="3">
                  <c:v>150</c:v>
                </c:pt>
                <c:pt idx="4">
                  <c:v>150</c:v>
                </c:pt>
                <c:pt idx="5">
                  <c:v>150</c:v>
                </c:pt>
                <c:pt idx="6">
                  <c:v>150</c:v>
                </c:pt>
                <c:pt idx="7">
                  <c:v>150</c:v>
                </c:pt>
                <c:pt idx="8">
                  <c:v>150</c:v>
                </c:pt>
                <c:pt idx="9">
                  <c:v>150</c:v>
                </c:pt>
                <c:pt idx="10">
                  <c:v>150</c:v>
                </c:pt>
                <c:pt idx="11">
                  <c:v>150</c:v>
                </c:pt>
                <c:pt idx="12">
                  <c:v>150</c:v>
                </c:pt>
                <c:pt idx="13">
                  <c:v>200</c:v>
                </c:pt>
                <c:pt idx="14">
                  <c:v>200</c:v>
                </c:pt>
                <c:pt idx="15">
                  <c:v>200</c:v>
                </c:pt>
                <c:pt idx="16">
                  <c:v>200</c:v>
                </c:pt>
              </c:numCache>
            </c:numRef>
          </c:xVal>
          <c:yVal>
            <c:numRef>
              <c:f>'[N Management - N tracking Neoga 2017.xlsx]Yield analysis'!$P$40:$P$56</c:f>
              <c:numCache>
                <c:formatCode>General</c:formatCode>
                <c:ptCount val="17"/>
                <c:pt idx="0">
                  <c:v>168.77</c:v>
                </c:pt>
                <c:pt idx="1">
                  <c:v>165.88</c:v>
                </c:pt>
                <c:pt idx="2">
                  <c:v>179.49</c:v>
                </c:pt>
                <c:pt idx="3">
                  <c:v>167.8</c:v>
                </c:pt>
                <c:pt idx="4">
                  <c:v>175.24</c:v>
                </c:pt>
                <c:pt idx="5">
                  <c:v>159.05000000000001</c:v>
                </c:pt>
                <c:pt idx="6">
                  <c:v>179.42</c:v>
                </c:pt>
                <c:pt idx="7">
                  <c:v>154.65</c:v>
                </c:pt>
                <c:pt idx="8">
                  <c:v>159.22</c:v>
                </c:pt>
                <c:pt idx="9">
                  <c:v>172.63</c:v>
                </c:pt>
                <c:pt idx="10">
                  <c:v>166.52</c:v>
                </c:pt>
                <c:pt idx="11">
                  <c:v>180.09</c:v>
                </c:pt>
                <c:pt idx="12">
                  <c:v>166.95</c:v>
                </c:pt>
                <c:pt idx="13">
                  <c:v>174.29</c:v>
                </c:pt>
                <c:pt idx="14">
                  <c:v>158.79</c:v>
                </c:pt>
                <c:pt idx="15">
                  <c:v>176.97</c:v>
                </c:pt>
                <c:pt idx="16">
                  <c:v>184.52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0235-407C-BEDE-43B8D45BD8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7824000"/>
        <c:axId val="337828032"/>
      </c:scatterChart>
      <c:valAx>
        <c:axId val="337824000"/>
        <c:scaling>
          <c:orientation val="minMax"/>
          <c:max val="275"/>
          <c:min val="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N rate, lb. N/acre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337828032"/>
        <c:crosses val="autoZero"/>
        <c:crossBetween val="midCat"/>
        <c:majorUnit val="50"/>
      </c:valAx>
      <c:valAx>
        <c:axId val="337828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Yield, bu/acre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33782400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legendEntry>
        <c:idx val="1"/>
        <c:delete val="1"/>
      </c:legendEntry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Vermilion County Soy-Corn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NH3 SD V4</c:v>
          </c:tx>
          <c:spPr>
            <a:ln w="28575" cap="rnd">
              <a:noFill/>
              <a:round/>
            </a:ln>
            <a:effectLst/>
          </c:spPr>
          <c:marker>
            <c:symbol val="diamond"/>
            <c:size val="8"/>
            <c:spPr>
              <a:solidFill>
                <a:schemeClr val="accent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'[2017 on-farm N-Rate trial results.xlsx]Mitchell SC'!$J$24:$J$29</c:f>
              <c:numCache>
                <c:formatCode>General</c:formatCode>
                <c:ptCount val="6"/>
                <c:pt idx="0">
                  <c:v>59</c:v>
                </c:pt>
                <c:pt idx="1">
                  <c:v>109</c:v>
                </c:pt>
                <c:pt idx="2">
                  <c:v>159</c:v>
                </c:pt>
                <c:pt idx="3">
                  <c:v>209</c:v>
                </c:pt>
                <c:pt idx="4">
                  <c:v>259</c:v>
                </c:pt>
                <c:pt idx="5">
                  <c:v>309</c:v>
                </c:pt>
              </c:numCache>
            </c:numRef>
          </c:xVal>
          <c:yVal>
            <c:numRef>
              <c:f>'[2017 on-farm N-Rate trial results.xlsx]Mitchell SC'!$K$24:$K$29</c:f>
              <c:numCache>
                <c:formatCode>General</c:formatCode>
                <c:ptCount val="6"/>
                <c:pt idx="0">
                  <c:v>100.43584663865545</c:v>
                </c:pt>
                <c:pt idx="1">
                  <c:v>154.94151680672269</c:v>
                </c:pt>
                <c:pt idx="2">
                  <c:v>188.4000504201681</c:v>
                </c:pt>
                <c:pt idx="3">
                  <c:v>228.28048109243696</c:v>
                </c:pt>
                <c:pt idx="4">
                  <c:v>229.25775945378152</c:v>
                </c:pt>
                <c:pt idx="5">
                  <c:v>241.4121586134454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73E-43EF-98C5-74C7C3F43C99}"/>
            </c:ext>
          </c:extLst>
        </c:ser>
        <c:ser>
          <c:idx val="1"/>
          <c:order val="1"/>
          <c:spPr>
            <a:ln w="38100" cap="rnd">
              <a:solidFill>
                <a:srgbClr val="4F81BD"/>
              </a:solidFill>
              <a:round/>
            </a:ln>
            <a:effectLst/>
          </c:spPr>
          <c:marker>
            <c:symbol val="none"/>
          </c:marker>
          <c:xVal>
            <c:numRef>
              <c:f>'[2017 on-farm N-Rate trial results.xlsx]Mitchell SC'!$Q$45:$Q$56</c:f>
              <c:numCache>
                <c:formatCode>General</c:formatCode>
                <c:ptCount val="12"/>
                <c:pt idx="0">
                  <c:v>59</c:v>
                </c:pt>
                <c:pt idx="1">
                  <c:v>80</c:v>
                </c:pt>
                <c:pt idx="2">
                  <c:v>110</c:v>
                </c:pt>
                <c:pt idx="3">
                  <c:v>140</c:v>
                </c:pt>
                <c:pt idx="4">
                  <c:v>170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290</c:v>
                </c:pt>
                <c:pt idx="9">
                  <c:v>293.89999999999998</c:v>
                </c:pt>
                <c:pt idx="10">
                  <c:v>293.89999999999998</c:v>
                </c:pt>
                <c:pt idx="11">
                  <c:v>309</c:v>
                </c:pt>
              </c:numCache>
            </c:numRef>
          </c:xVal>
          <c:yVal>
            <c:numRef>
              <c:f>'[2017 on-farm N-Rate trial results.xlsx]Mitchell SC'!$R$45:$R$56</c:f>
              <c:numCache>
                <c:formatCode>General</c:formatCode>
                <c:ptCount val="12"/>
                <c:pt idx="0">
                  <c:v>100.72280000000001</c:v>
                </c:pt>
                <c:pt idx="1">
                  <c:v>124.28479999999999</c:v>
                </c:pt>
                <c:pt idx="2">
                  <c:v>154.1198</c:v>
                </c:pt>
                <c:pt idx="3">
                  <c:v>179.45480000000001</c:v>
                </c:pt>
                <c:pt idx="4">
                  <c:v>200.28980000000001</c:v>
                </c:pt>
                <c:pt idx="5">
                  <c:v>216.62479999999999</c:v>
                </c:pt>
                <c:pt idx="6">
                  <c:v>231.40480000000002</c:v>
                </c:pt>
                <c:pt idx="7">
                  <c:v>238.18480000000005</c:v>
                </c:pt>
                <c:pt idx="8">
                  <c:v>238.62980000000005</c:v>
                </c:pt>
                <c:pt idx="9">
                  <c:v>238.66782499999999</c:v>
                </c:pt>
                <c:pt idx="10">
                  <c:v>238.66782499999999</c:v>
                </c:pt>
                <c:pt idx="11">
                  <c:v>238.66782499999999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B73E-43EF-98C5-74C7C3F43C99}"/>
            </c:ext>
          </c:extLst>
        </c:ser>
        <c:ser>
          <c:idx val="2"/>
          <c:order val="2"/>
          <c:tx>
            <c:v>Optimum</c:v>
          </c:tx>
          <c:spPr>
            <a:ln w="25400" cap="rnd">
              <a:noFill/>
              <a:round/>
            </a:ln>
            <a:effectLst/>
          </c:spPr>
          <c:marker>
            <c:symbol val="triangle"/>
            <c:size val="10"/>
            <c:spPr>
              <a:solidFill>
                <a:srgbClr val="FFFF00"/>
              </a:solidFill>
              <a:ln w="9525">
                <a:solidFill>
                  <a:sysClr val="windowText" lastClr="000000"/>
                </a:solidFill>
              </a:ln>
              <a:effectLst/>
            </c:spPr>
          </c:marker>
          <c:xVal>
            <c:numRef>
              <c:f>'[2017 on-farm N-Rate trial results.xlsx]Mitchell SC'!$S$42</c:f>
              <c:numCache>
                <c:formatCode>General</c:formatCode>
                <c:ptCount val="1"/>
                <c:pt idx="0">
                  <c:v>273.89999999999998</c:v>
                </c:pt>
              </c:numCache>
            </c:numRef>
          </c:xVal>
          <c:yVal>
            <c:numRef>
              <c:f>'[2017 on-farm N-Rate trial results.xlsx]Mitchell SC'!$T$42</c:f>
              <c:numCache>
                <c:formatCode>General</c:formatCode>
                <c:ptCount val="1"/>
                <c:pt idx="0">
                  <c:v>237.66782499999999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B73E-43EF-98C5-74C7C3F43C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2596992"/>
        <c:axId val="282597568"/>
      </c:scatterChart>
      <c:valAx>
        <c:axId val="282596992"/>
        <c:scaling>
          <c:orientation val="minMax"/>
          <c:max val="330"/>
          <c:min val="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N rate, lb N/acre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82597568"/>
        <c:crosses val="autoZero"/>
        <c:crossBetween val="midCat"/>
        <c:majorUnit val="50"/>
      </c:valAx>
      <c:valAx>
        <c:axId val="282597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Yield, bu/acre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82596992"/>
        <c:crosses val="autoZero"/>
        <c:crossBetween val="midCat"/>
      </c:valAx>
    </c:plotArea>
    <c:legend>
      <c:legendPos val="t"/>
      <c:legendEntry>
        <c:idx val="1"/>
        <c:delete val="1"/>
      </c:legendEntry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4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Planting-time vs. split N, avg. 14 sites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'[Early v split N 14 SYs 14-17.xlsx]Sheet1'!$C$52</c:f>
              <c:strCache>
                <c:ptCount val="1"/>
                <c:pt idx="0">
                  <c:v>PT UAN </c:v>
                </c:pt>
              </c:strCache>
            </c:strRef>
          </c:tx>
          <c:spPr>
            <a:ln w="47625">
              <a:noFill/>
            </a:ln>
          </c:spPr>
          <c:xVal>
            <c:numRef>
              <c:f>'[Early v split N 14 SYs 14-17.xlsx]Sheet1'!$B$53:$B$58</c:f>
              <c:numCache>
                <c:formatCode>General</c:formatCode>
                <c:ptCount val="6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</c:numCache>
            </c:numRef>
          </c:xVal>
          <c:yVal>
            <c:numRef>
              <c:f>'[Early v split N 14 SYs 14-17.xlsx]Sheet1'!$C$53:$C$58</c:f>
              <c:numCache>
                <c:formatCode>General</c:formatCode>
                <c:ptCount val="6"/>
                <c:pt idx="0">
                  <c:v>157.34357142857138</c:v>
                </c:pt>
                <c:pt idx="1">
                  <c:v>186.11071428571427</c:v>
                </c:pt>
                <c:pt idx="2">
                  <c:v>213.78642857142856</c:v>
                </c:pt>
                <c:pt idx="3">
                  <c:v>224.35428571428568</c:v>
                </c:pt>
                <c:pt idx="4">
                  <c:v>230.18071428571429</c:v>
                </c:pt>
                <c:pt idx="5">
                  <c:v>231.07285714285715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5CE-43F2-AC1D-67AF171477FE}"/>
            </c:ext>
          </c:extLst>
        </c:ser>
        <c:ser>
          <c:idx val="1"/>
          <c:order val="1"/>
          <c:tx>
            <c:strRef>
              <c:f>'[Early v split N 14 SYs 14-17.xlsx]Sheet1'!$D$52</c:f>
              <c:strCache>
                <c:ptCount val="1"/>
                <c:pt idx="0">
                  <c:v>PT 50+SD UAN</c:v>
                </c:pt>
              </c:strCache>
            </c:strRef>
          </c:tx>
          <c:spPr>
            <a:ln w="47625">
              <a:noFill/>
            </a:ln>
          </c:spPr>
          <c:marker>
            <c:symbol val="square"/>
            <c:size val="8"/>
            <c:spPr>
              <a:solidFill>
                <a:srgbClr val="FF0000"/>
              </a:solidFill>
              <a:ln>
                <a:solidFill>
                  <a:srgbClr val="000000"/>
                </a:solidFill>
              </a:ln>
            </c:spPr>
          </c:marker>
          <c:trendline>
            <c:spPr>
              <a:ln w="38100">
                <a:solidFill>
                  <a:srgbClr val="FF0000"/>
                </a:solidFill>
              </a:ln>
            </c:spPr>
            <c:trendlineType val="poly"/>
            <c:order val="2"/>
            <c:dispRSqr val="0"/>
            <c:dispEq val="0"/>
          </c:trendline>
          <c:xVal>
            <c:numRef>
              <c:f>'[Early v split N 14 SYs 14-17.xlsx]Sheet1'!$B$55:$B$57</c:f>
              <c:numCache>
                <c:formatCode>General</c:formatCode>
                <c:ptCount val="3"/>
                <c:pt idx="0">
                  <c:v>100</c:v>
                </c:pt>
                <c:pt idx="1">
                  <c:v>150</c:v>
                </c:pt>
                <c:pt idx="2">
                  <c:v>200</c:v>
                </c:pt>
              </c:numCache>
            </c:numRef>
          </c:xVal>
          <c:yVal>
            <c:numRef>
              <c:f>'[Early v split N 14 SYs 14-17.xlsx]Sheet1'!$D$55:$D$57</c:f>
              <c:numCache>
                <c:formatCode>General</c:formatCode>
                <c:ptCount val="3"/>
                <c:pt idx="0">
                  <c:v>204.51785714285714</c:v>
                </c:pt>
                <c:pt idx="1">
                  <c:v>222.74642857142857</c:v>
                </c:pt>
                <c:pt idx="2">
                  <c:v>229.01357142857142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A5CE-43F2-AC1D-67AF171477FE}"/>
            </c:ext>
          </c:extLst>
        </c:ser>
        <c:ser>
          <c:idx val="2"/>
          <c:order val="2"/>
          <c:tx>
            <c:v>Opt. Early</c:v>
          </c:tx>
          <c:spPr>
            <a:ln w="47625">
              <a:noFill/>
            </a:ln>
          </c:spPr>
          <c:marker>
            <c:symbol val="triangle"/>
            <c:size val="11"/>
            <c:spPr>
              <a:solidFill>
                <a:srgbClr val="FFFF00"/>
              </a:solidFill>
              <a:ln>
                <a:solidFill>
                  <a:srgbClr val="000000"/>
                </a:solidFill>
              </a:ln>
            </c:spPr>
          </c:marker>
          <c:xVal>
            <c:numRef>
              <c:f>'[Early v split N 14 SYs 14-17.xlsx]Sheet1'!$O$71</c:f>
              <c:numCache>
                <c:formatCode>0.00</c:formatCode>
                <c:ptCount val="1"/>
                <c:pt idx="0">
                  <c:v>176.12994350282486</c:v>
                </c:pt>
              </c:numCache>
            </c:numRef>
          </c:xVal>
          <c:yVal>
            <c:numRef>
              <c:f>'[Early v split N 14 SYs 14-17.xlsx]Sheet1'!$P$71</c:f>
              <c:numCache>
                <c:formatCode>0.00</c:formatCode>
                <c:ptCount val="1"/>
                <c:pt idx="0">
                  <c:v>229.12150423728809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A5CE-43F2-AC1D-67AF171477FE}"/>
            </c:ext>
          </c:extLst>
        </c:ser>
        <c:ser>
          <c:idx val="3"/>
          <c:order val="3"/>
          <c:tx>
            <c:v>Opt. split/SD</c:v>
          </c:tx>
          <c:spPr>
            <a:ln w="47625">
              <a:noFill/>
            </a:ln>
          </c:spPr>
          <c:marker>
            <c:symbol val="circle"/>
            <c:size val="10"/>
            <c:spPr>
              <a:solidFill>
                <a:srgbClr val="00B050"/>
              </a:solidFill>
              <a:ln>
                <a:solidFill>
                  <a:srgbClr val="000000"/>
                </a:solidFill>
              </a:ln>
            </c:spPr>
          </c:marker>
          <c:xVal>
            <c:numRef>
              <c:f>'[Early v split N 14 SYs 14-17.xlsx]Sheet1'!$O$74</c:f>
              <c:numCache>
                <c:formatCode>0.00</c:formatCode>
                <c:ptCount val="1"/>
                <c:pt idx="0">
                  <c:v>179.70833333333334</c:v>
                </c:pt>
              </c:numCache>
            </c:numRef>
          </c:xVal>
          <c:yVal>
            <c:numRef>
              <c:f>'[Early v split N 14 SYs 14-17.xlsx]Sheet1'!$P$74</c:f>
              <c:numCache>
                <c:formatCode>0.00</c:formatCode>
                <c:ptCount val="1"/>
                <c:pt idx="0">
                  <c:v>227.65903749999998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A5CE-43F2-AC1D-67AF171477FE}"/>
            </c:ext>
          </c:extLst>
        </c:ser>
        <c:ser>
          <c:idx val="4"/>
          <c:order val="4"/>
          <c:spPr>
            <a:ln w="41275"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'[Early v split N 14 SYs 14-17.xlsx]Sheet1'!$M$77:$M$86</c:f>
              <c:numCache>
                <c:formatCode>0.00</c:formatCode>
                <c:ptCount val="10"/>
                <c:pt idx="0">
                  <c:v>0</c:v>
                </c:pt>
                <c:pt idx="1">
                  <c:v>30</c:v>
                </c:pt>
                <c:pt idx="2">
                  <c:v>60</c:v>
                </c:pt>
                <c:pt idx="3">
                  <c:v>90</c:v>
                </c:pt>
                <c:pt idx="4">
                  <c:v>120</c:v>
                </c:pt>
                <c:pt idx="5">
                  <c:v>150</c:v>
                </c:pt>
                <c:pt idx="6">
                  <c:v>180</c:v>
                </c:pt>
                <c:pt idx="7">
                  <c:v>204.37853107344634</c:v>
                </c:pt>
                <c:pt idx="8">
                  <c:v>204.37853107344634</c:v>
                </c:pt>
                <c:pt idx="9">
                  <c:v>250</c:v>
                </c:pt>
              </c:numCache>
            </c:numRef>
          </c:xVal>
          <c:yVal>
            <c:numRef>
              <c:f>'[Early v split N 14 SYs 14-17.xlsx]Sheet1'!$N$77:$N$86</c:f>
              <c:numCache>
                <c:formatCode>0.00</c:formatCode>
                <c:ptCount val="10"/>
                <c:pt idx="0">
                  <c:v>156.6</c:v>
                </c:pt>
                <c:pt idx="1">
                  <c:v>176.71200000000002</c:v>
                </c:pt>
                <c:pt idx="2">
                  <c:v>193.63799999999998</c:v>
                </c:pt>
                <c:pt idx="3">
                  <c:v>207.37800000000001</c:v>
                </c:pt>
                <c:pt idx="4">
                  <c:v>217.93200000000002</c:v>
                </c:pt>
                <c:pt idx="5">
                  <c:v>225.3</c:v>
                </c:pt>
                <c:pt idx="6">
                  <c:v>229.48200000000003</c:v>
                </c:pt>
                <c:pt idx="7">
                  <c:v>230.53393361581919</c:v>
                </c:pt>
                <c:pt idx="8">
                  <c:v>230.53393361581919</c:v>
                </c:pt>
                <c:pt idx="9">
                  <c:v>230.53393361581919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5-A5CE-43F2-AC1D-67AF171477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7190208"/>
        <c:axId val="207190784"/>
      </c:scatterChart>
      <c:valAx>
        <c:axId val="207190208"/>
        <c:scaling>
          <c:orientation val="minMax"/>
          <c:max val="27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 rate, lb N/acre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207190784"/>
        <c:crosses val="autoZero"/>
        <c:crossBetween val="midCat"/>
        <c:majorUnit val="50"/>
      </c:valAx>
      <c:valAx>
        <c:axId val="20719078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Yield, bu/acre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207190208"/>
        <c:crosses val="autoZero"/>
        <c:crossBetween val="midCat"/>
      </c:valAx>
    </c:plotArea>
    <c:legend>
      <c:legendPos val="t"/>
      <c:legendEntry>
        <c:idx val="4"/>
        <c:delete val="1"/>
      </c:legendEntry>
      <c:legendEntry>
        <c:idx val="5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Urbana Soy-Corn, 3-yr avg 2014-16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'[Yield summary 2014-16.xlsx]Avg 3 yr'!$H$6</c:f>
              <c:strCache>
                <c:ptCount val="1"/>
                <c:pt idx="0">
                  <c:v>Pl time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diamond"/>
            <c:size val="9"/>
            <c:spPr>
              <a:solidFill>
                <a:srgbClr val="4F81BD"/>
              </a:solidFill>
              <a:ln w="3175" cap="rnd">
                <a:solidFill>
                  <a:sysClr val="windowText" lastClr="00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'[Yield summary 2014-16.xlsx]Avg 3 yr'!$G$7:$G$14</c:f>
              <c:numCache>
                <c:formatCode>General</c:formatCode>
                <c:ptCount val="8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</c:numCache>
            </c:numRef>
          </c:xVal>
          <c:yVal>
            <c:numRef>
              <c:f>'[Yield summary 2014-16.xlsx]Avg 3 yr'!$H$7:$H$14</c:f>
              <c:numCache>
                <c:formatCode>General</c:formatCode>
                <c:ptCount val="8"/>
                <c:pt idx="0">
                  <c:v>101.46211112168652</c:v>
                </c:pt>
                <c:pt idx="1">
                  <c:v>145.40429651180978</c:v>
                </c:pt>
                <c:pt idx="2">
                  <c:v>175.9002635890707</c:v>
                </c:pt>
                <c:pt idx="3">
                  <c:v>206.41813119675783</c:v>
                </c:pt>
                <c:pt idx="4">
                  <c:v>221.41571412433458</c:v>
                </c:pt>
                <c:pt idx="5">
                  <c:v>226.83664746310953</c:v>
                </c:pt>
                <c:pt idx="6">
                  <c:v>232.37362300864723</c:v>
                </c:pt>
                <c:pt idx="7">
                  <c:v>231.55051387208508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2A1-404A-871D-E7B765ACFCE4}"/>
            </c:ext>
          </c:extLst>
        </c:ser>
        <c:ser>
          <c:idx val="1"/>
          <c:order val="1"/>
          <c:tx>
            <c:strRef>
              <c:f>'[Yield summary 2014-16.xlsx]Avg 3 yr'!$I$6</c:f>
              <c:strCache>
                <c:ptCount val="1"/>
                <c:pt idx="0">
                  <c:v>40P+SD V9</c:v>
                </c:pt>
              </c:strCache>
            </c:strRef>
          </c:tx>
          <c:spPr>
            <a:ln w="28575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8"/>
            <c:spPr>
              <a:solidFill>
                <a:srgbClr val="00B050"/>
              </a:solidFill>
              <a:ln w="9525" cap="rnd">
                <a:solidFill>
                  <a:sysClr val="windowText" lastClr="00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'[Yield summary 2014-16.xlsx]Avg 3 yr'!$G$7:$G$14</c:f>
              <c:numCache>
                <c:formatCode>General</c:formatCode>
                <c:ptCount val="8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</c:numCache>
            </c:numRef>
          </c:xVal>
          <c:yVal>
            <c:numRef>
              <c:f>'[Yield summary 2014-16.xlsx]Avg 3 yr'!$I$7:$I$14</c:f>
              <c:numCache>
                <c:formatCode>General</c:formatCode>
                <c:ptCount val="8"/>
                <c:pt idx="1">
                  <c:v>154.31644476771467</c:v>
                </c:pt>
                <c:pt idx="2">
                  <c:v>176.81230188558069</c:v>
                </c:pt>
                <c:pt idx="3">
                  <c:v>208.7314515445637</c:v>
                </c:pt>
                <c:pt idx="4">
                  <c:v>221.84984421036515</c:v>
                </c:pt>
                <c:pt idx="5">
                  <c:v>232.40291868177337</c:v>
                </c:pt>
                <c:pt idx="6">
                  <c:v>233.06494436951706</c:v>
                </c:pt>
                <c:pt idx="7">
                  <c:v>233.30148824950902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2A1-404A-871D-E7B765ACFCE4}"/>
            </c:ext>
          </c:extLst>
        </c:ser>
        <c:ser>
          <c:idx val="2"/>
          <c:order val="2"/>
          <c:tx>
            <c:strRef>
              <c:f>'[Yield summary 2014-16.xlsx]Avg 3 yr'!$J$6</c:f>
              <c:strCache>
                <c:ptCount val="1"/>
                <c:pt idx="0">
                  <c:v>80P+SD</c:v>
                </c:pt>
              </c:strCache>
            </c:strRef>
          </c:tx>
          <c:spPr>
            <a:ln w="28575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9"/>
            <c:spPr>
              <a:solidFill>
                <a:srgbClr val="00B0F0"/>
              </a:solidFill>
              <a:ln w="9525" cap="rnd">
                <a:solidFill>
                  <a:sysClr val="windowText" lastClr="00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'[Yield summary 2014-16.xlsx]Avg 3 yr'!$G$7:$G$14</c:f>
              <c:numCache>
                <c:formatCode>General</c:formatCode>
                <c:ptCount val="8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</c:numCache>
            </c:numRef>
          </c:xVal>
          <c:yVal>
            <c:numRef>
              <c:f>'[Yield summary 2014-16.xlsx]Avg 3 yr'!$J$7:$J$14</c:f>
              <c:numCache>
                <c:formatCode>General</c:formatCode>
                <c:ptCount val="8"/>
                <c:pt idx="4">
                  <c:v>221.64722401727352</c:v>
                </c:pt>
                <c:pt idx="6">
                  <c:v>235.99865776640675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62A1-404A-871D-E7B765ACFCE4}"/>
            </c:ext>
          </c:extLst>
        </c:ser>
        <c:ser>
          <c:idx val="3"/>
          <c:order val="3"/>
          <c:spPr>
            <a:ln w="38100" cap="rnd">
              <a:solidFill>
                <a:srgbClr val="4F81BD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xVal>
            <c:numRef>
              <c:f>'[Yield summary 2014-16.xlsx]Avg 3 yr'!$L$42:$L$52</c:f>
              <c:numCache>
                <c:formatCode>General</c:formatCode>
                <c:ptCount val="11"/>
                <c:pt idx="0">
                  <c:v>0</c:v>
                </c:pt>
                <c:pt idx="1">
                  <c:v>30</c:v>
                </c:pt>
                <c:pt idx="2">
                  <c:v>60</c:v>
                </c:pt>
                <c:pt idx="3">
                  <c:v>90</c:v>
                </c:pt>
                <c:pt idx="4">
                  <c:v>120</c:v>
                </c:pt>
                <c:pt idx="5">
                  <c:v>150</c:v>
                </c:pt>
                <c:pt idx="6">
                  <c:v>180</c:v>
                </c:pt>
                <c:pt idx="7">
                  <c:v>210</c:v>
                </c:pt>
                <c:pt idx="8">
                  <c:v>221.49621212121212</c:v>
                </c:pt>
                <c:pt idx="9">
                  <c:v>221.49621212121212</c:v>
                </c:pt>
                <c:pt idx="10">
                  <c:v>280</c:v>
                </c:pt>
              </c:numCache>
            </c:numRef>
          </c:xVal>
          <c:yVal>
            <c:numRef>
              <c:f>'[Yield summary 2014-16.xlsx]Avg 3 yr'!$M$42:$M$52</c:f>
              <c:numCache>
                <c:formatCode>General</c:formatCode>
                <c:ptCount val="11"/>
                <c:pt idx="0">
                  <c:v>101.7</c:v>
                </c:pt>
                <c:pt idx="1">
                  <c:v>134.40899999999999</c:v>
                </c:pt>
                <c:pt idx="2">
                  <c:v>162.36600000000001</c:v>
                </c:pt>
                <c:pt idx="3">
                  <c:v>185.57099999999997</c:v>
                </c:pt>
                <c:pt idx="4">
                  <c:v>204.02400000000003</c:v>
                </c:pt>
                <c:pt idx="5">
                  <c:v>217.72499999999999</c:v>
                </c:pt>
                <c:pt idx="6">
                  <c:v>226.67399999999998</c:v>
                </c:pt>
                <c:pt idx="7">
                  <c:v>230.87100000000004</c:v>
                </c:pt>
                <c:pt idx="8">
                  <c:v>231.21991003787878</c:v>
                </c:pt>
                <c:pt idx="9">
                  <c:v>231.21991003787878</c:v>
                </c:pt>
                <c:pt idx="10">
                  <c:v>231.21991003787878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62A1-404A-871D-E7B765ACFCE4}"/>
            </c:ext>
          </c:extLst>
        </c:ser>
        <c:ser>
          <c:idx val="4"/>
          <c:order val="4"/>
          <c:spPr>
            <a:ln w="38100" cap="rnd">
              <a:solidFill>
                <a:srgbClr val="00B05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xVal>
            <c:numRef>
              <c:f>'[Yield summary 2014-16.xlsx]Avg 3 yr'!$R$42:$R$52</c:f>
              <c:numCache>
                <c:formatCode>General</c:formatCode>
                <c:ptCount val="11"/>
                <c:pt idx="0">
                  <c:v>0</c:v>
                </c:pt>
                <c:pt idx="1">
                  <c:v>30</c:v>
                </c:pt>
                <c:pt idx="2">
                  <c:v>60</c:v>
                </c:pt>
                <c:pt idx="3">
                  <c:v>90</c:v>
                </c:pt>
                <c:pt idx="4">
                  <c:v>120</c:v>
                </c:pt>
                <c:pt idx="5">
                  <c:v>150</c:v>
                </c:pt>
                <c:pt idx="6">
                  <c:v>180</c:v>
                </c:pt>
                <c:pt idx="7">
                  <c:v>210</c:v>
                </c:pt>
                <c:pt idx="8">
                  <c:v>217.09558823529412</c:v>
                </c:pt>
                <c:pt idx="9">
                  <c:v>217.09558823529412</c:v>
                </c:pt>
                <c:pt idx="10">
                  <c:v>280</c:v>
                </c:pt>
              </c:numCache>
            </c:numRef>
          </c:xVal>
          <c:yVal>
            <c:numRef>
              <c:f>'[Yield summary 2014-16.xlsx]Avg 3 yr'!$S$42:$S$52</c:f>
              <c:numCache>
                <c:formatCode>General</c:formatCode>
                <c:ptCount val="11"/>
                <c:pt idx="0">
                  <c:v>104.4</c:v>
                </c:pt>
                <c:pt idx="1">
                  <c:v>137.38200000000001</c:v>
                </c:pt>
                <c:pt idx="2">
                  <c:v>165.46799999999999</c:v>
                </c:pt>
                <c:pt idx="3">
                  <c:v>188.65799999999999</c:v>
                </c:pt>
                <c:pt idx="4">
                  <c:v>206.952</c:v>
                </c:pt>
                <c:pt idx="5">
                  <c:v>220.35000000000002</c:v>
                </c:pt>
                <c:pt idx="6">
                  <c:v>228.85200000000003</c:v>
                </c:pt>
                <c:pt idx="7">
                  <c:v>232.45800000000003</c:v>
                </c:pt>
                <c:pt idx="8">
                  <c:v>232.59494485294121</c:v>
                </c:pt>
                <c:pt idx="9">
                  <c:v>232.59494485294121</c:v>
                </c:pt>
                <c:pt idx="10">
                  <c:v>232.59494485294121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62A1-404A-871D-E7B765ACFCE4}"/>
            </c:ext>
          </c:extLst>
        </c:ser>
        <c:ser>
          <c:idx val="5"/>
          <c:order val="5"/>
          <c:tx>
            <c:v>Opt PT</c:v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triangle"/>
            <c:size val="12"/>
            <c:spPr>
              <a:solidFill>
                <a:srgbClr val="FFFF00"/>
              </a:solidFill>
              <a:ln w="9525" cap="rnd">
                <a:solidFill>
                  <a:sysClr val="windowText" lastClr="00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'[Yield summary 2014-16.xlsx]Avg 3 yr'!$N$39</c:f>
              <c:numCache>
                <c:formatCode>General</c:formatCode>
                <c:ptCount val="1"/>
                <c:pt idx="0">
                  <c:v>202.55681818181816</c:v>
                </c:pt>
              </c:numCache>
            </c:numRef>
          </c:xVal>
          <c:yVal>
            <c:numRef>
              <c:f>'[Yield summary 2014-16.xlsx]Avg 3 yr'!$O$39</c:f>
              <c:numCache>
                <c:formatCode>General</c:formatCode>
                <c:ptCount val="1"/>
                <c:pt idx="0">
                  <c:v>230.27294034090906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62A1-404A-871D-E7B765ACFCE4}"/>
            </c:ext>
          </c:extLst>
        </c:ser>
        <c:ser>
          <c:idx val="6"/>
          <c:order val="6"/>
          <c:tx>
            <c:v>Opt 40 + SD</c:v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triangle"/>
            <c:size val="12"/>
            <c:spPr>
              <a:solidFill>
                <a:srgbClr val="00B050"/>
              </a:solidFill>
              <a:ln w="9525" cap="rnd">
                <a:solidFill>
                  <a:sysClr val="windowText" lastClr="00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'[Yield summary 2014-16.xlsx]Avg 3 yr'!$N$40</c:f>
              <c:numCache>
                <c:formatCode>General</c:formatCode>
                <c:ptCount val="1"/>
                <c:pt idx="0">
                  <c:v>198.71323529411762</c:v>
                </c:pt>
              </c:numCache>
            </c:numRef>
          </c:xVal>
          <c:yVal>
            <c:numRef>
              <c:f>'[Yield summary 2014-16.xlsx]Avg 3 yr'!$O$40</c:f>
              <c:numCache>
                <c:formatCode>General</c:formatCode>
                <c:ptCount val="1"/>
                <c:pt idx="0">
                  <c:v>231.67582720588234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62A1-404A-871D-E7B765ACFC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7940992"/>
        <c:axId val="337941568"/>
      </c:scatterChart>
      <c:valAx>
        <c:axId val="337940992"/>
        <c:scaling>
          <c:orientation val="minMax"/>
          <c:max val="300"/>
          <c:min val="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N rate, lb N/acre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337941568"/>
        <c:crosses val="autoZero"/>
        <c:crossBetween val="midCat"/>
        <c:majorUnit val="40"/>
      </c:valAx>
      <c:valAx>
        <c:axId val="337941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Yield, bu/acre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33794099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legendEntry>
        <c:idx val="3"/>
        <c:delete val="1"/>
      </c:legendEntry>
      <c:legendEntry>
        <c:idx val="4"/>
        <c:delete val="1"/>
      </c:legendEntry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4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US" dirty="0"/>
              <a:t>Urbana 2017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'[All REC N Tracking Results 2017.xlsx]Urbana'!$BD$79</c:f>
              <c:strCache>
                <c:ptCount val="1"/>
                <c:pt idx="0">
                  <c:v>200F+NS</c:v>
                </c:pt>
              </c:strCache>
            </c:strRef>
          </c:tx>
          <c:spPr>
            <a:ln>
              <a:solidFill>
                <a:srgbClr val="FF9900"/>
              </a:solidFill>
            </a:ln>
          </c:spPr>
          <c:marker>
            <c:symbol val="none"/>
          </c:marker>
          <c:cat>
            <c:strRef>
              <c:f>'[All REC N Tracking Results 2017.xlsx]Urbana'!$BE$78:$BK$78</c:f>
              <c:strCache>
                <c:ptCount val="7"/>
                <c:pt idx="0">
                  <c:v>Apr 17</c:v>
                </c:pt>
                <c:pt idx="1">
                  <c:v>May 3 -VE</c:v>
                </c:pt>
                <c:pt idx="2">
                  <c:v>May 17-V2</c:v>
                </c:pt>
                <c:pt idx="3">
                  <c:v>May 31-V5</c:v>
                </c:pt>
                <c:pt idx="4">
                  <c:v>Jun 14-V8</c:v>
                </c:pt>
                <c:pt idx="5">
                  <c:v>Jun 28-V12</c:v>
                </c:pt>
                <c:pt idx="6">
                  <c:v>July 12 -VT</c:v>
                </c:pt>
              </c:strCache>
            </c:strRef>
          </c:cat>
          <c:val>
            <c:numRef>
              <c:f>'[All REC N Tracking Results 2017.xlsx]Urbana'!$BE$79:$BK$79</c:f>
              <c:numCache>
                <c:formatCode>General</c:formatCode>
                <c:ptCount val="7"/>
                <c:pt idx="0">
                  <c:v>72.226250906453942</c:v>
                </c:pt>
                <c:pt idx="1">
                  <c:v>68.80952380952381</c:v>
                </c:pt>
                <c:pt idx="2">
                  <c:v>80.729166666666671</c:v>
                </c:pt>
                <c:pt idx="3">
                  <c:v>77.160493827160494</c:v>
                </c:pt>
                <c:pt idx="4">
                  <c:v>87.709497206703901</c:v>
                </c:pt>
                <c:pt idx="5">
                  <c:v>75.916230366492158</c:v>
                </c:pt>
                <c:pt idx="6">
                  <c:v>76.155717761557185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E67-4CCF-81DE-C01CAEF5FD50}"/>
            </c:ext>
          </c:extLst>
        </c:ser>
        <c:ser>
          <c:idx val="1"/>
          <c:order val="1"/>
          <c:tx>
            <c:strRef>
              <c:f>'[All REC N Tracking Results 2017.xlsx]Urbana'!$BD$80</c:f>
              <c:strCache>
                <c:ptCount val="1"/>
                <c:pt idx="0">
                  <c:v>200F-NS</c:v>
                </c:pt>
              </c:strCache>
            </c:strRef>
          </c:tx>
          <c:spPr>
            <a:ln>
              <a:solidFill>
                <a:srgbClr val="FF9900"/>
              </a:solidFill>
              <a:prstDash val="sysDash"/>
            </a:ln>
          </c:spPr>
          <c:marker>
            <c:symbol val="none"/>
          </c:marker>
          <c:cat>
            <c:strRef>
              <c:f>'[All REC N Tracking Results 2017.xlsx]Urbana'!$BE$78:$BK$78</c:f>
              <c:strCache>
                <c:ptCount val="7"/>
                <c:pt idx="0">
                  <c:v>Apr 17</c:v>
                </c:pt>
                <c:pt idx="1">
                  <c:v>May 3 -VE</c:v>
                </c:pt>
                <c:pt idx="2">
                  <c:v>May 17-V2</c:v>
                </c:pt>
                <c:pt idx="3">
                  <c:v>May 31-V5</c:v>
                </c:pt>
                <c:pt idx="4">
                  <c:v>Jun 14-V8</c:v>
                </c:pt>
                <c:pt idx="5">
                  <c:v>Jun 28-V12</c:v>
                </c:pt>
                <c:pt idx="6">
                  <c:v>July 12 -VT</c:v>
                </c:pt>
              </c:strCache>
            </c:strRef>
          </c:cat>
          <c:val>
            <c:numRef>
              <c:f>'[All REC N Tracking Results 2017.xlsx]Urbana'!$BE$80:$BK$80</c:f>
              <c:numCache>
                <c:formatCode>General</c:formatCode>
                <c:ptCount val="7"/>
                <c:pt idx="0">
                  <c:v>81.561461794019934</c:v>
                </c:pt>
                <c:pt idx="1">
                  <c:v>78.607382550335572</c:v>
                </c:pt>
                <c:pt idx="2">
                  <c:v>75.507765830346472</c:v>
                </c:pt>
                <c:pt idx="3">
                  <c:v>79.78142076502732</c:v>
                </c:pt>
                <c:pt idx="4">
                  <c:v>86.1671469740634</c:v>
                </c:pt>
                <c:pt idx="5">
                  <c:v>83.061224489795919</c:v>
                </c:pt>
                <c:pt idx="6">
                  <c:v>80.033557046979865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E67-4CCF-81DE-C01CAEF5FD50}"/>
            </c:ext>
          </c:extLst>
        </c:ser>
        <c:ser>
          <c:idx val="2"/>
          <c:order val="2"/>
          <c:tx>
            <c:strRef>
              <c:f>'[All REC N Tracking Results 2017.xlsx]Urbana'!$BD$81</c:f>
              <c:strCache>
                <c:ptCount val="1"/>
                <c:pt idx="0">
                  <c:v>F+P+SD</c:v>
                </c:pt>
              </c:strCache>
            </c:strRef>
          </c:tx>
          <c:marker>
            <c:symbol val="none"/>
          </c:marker>
          <c:cat>
            <c:strRef>
              <c:f>'[All REC N Tracking Results 2017.xlsx]Urbana'!$BE$78:$BK$78</c:f>
              <c:strCache>
                <c:ptCount val="7"/>
                <c:pt idx="0">
                  <c:v>Apr 17</c:v>
                </c:pt>
                <c:pt idx="1">
                  <c:v>May 3 -VE</c:v>
                </c:pt>
                <c:pt idx="2">
                  <c:v>May 17-V2</c:v>
                </c:pt>
                <c:pt idx="3">
                  <c:v>May 31-V5</c:v>
                </c:pt>
                <c:pt idx="4">
                  <c:v>Jun 14-V8</c:v>
                </c:pt>
                <c:pt idx="5">
                  <c:v>Jun 28-V12</c:v>
                </c:pt>
                <c:pt idx="6">
                  <c:v>July 12 -VT</c:v>
                </c:pt>
              </c:strCache>
            </c:strRef>
          </c:cat>
          <c:val>
            <c:numRef>
              <c:f>'[All REC N Tracking Results 2017.xlsx]Urbana'!$BE$81:$BK$81</c:f>
              <c:numCache>
                <c:formatCode>General</c:formatCode>
                <c:ptCount val="7"/>
                <c:pt idx="0">
                  <c:v>67.592592592592581</c:v>
                </c:pt>
                <c:pt idx="1">
                  <c:v>66.080843585237261</c:v>
                </c:pt>
                <c:pt idx="2">
                  <c:v>74.825870646766163</c:v>
                </c:pt>
                <c:pt idx="3">
                  <c:v>78.929384965831431</c:v>
                </c:pt>
                <c:pt idx="4">
                  <c:v>81.426448736998509</c:v>
                </c:pt>
                <c:pt idx="5">
                  <c:v>83.933518005540165</c:v>
                </c:pt>
                <c:pt idx="6">
                  <c:v>74.580335731414863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E67-4CCF-81DE-C01CAEF5FD50}"/>
            </c:ext>
          </c:extLst>
        </c:ser>
        <c:ser>
          <c:idx val="3"/>
          <c:order val="3"/>
          <c:tx>
            <c:strRef>
              <c:f>'[All REC N Tracking Results 2017.xlsx]Urbana'!$BD$82</c:f>
              <c:strCache>
                <c:ptCount val="1"/>
                <c:pt idx="0">
                  <c:v>200S-NS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cat>
            <c:strRef>
              <c:f>'[All REC N Tracking Results 2017.xlsx]Urbana'!$BE$78:$BK$78</c:f>
              <c:strCache>
                <c:ptCount val="7"/>
                <c:pt idx="0">
                  <c:v>Apr 17</c:v>
                </c:pt>
                <c:pt idx="1">
                  <c:v>May 3 -VE</c:v>
                </c:pt>
                <c:pt idx="2">
                  <c:v>May 17-V2</c:v>
                </c:pt>
                <c:pt idx="3">
                  <c:v>May 31-V5</c:v>
                </c:pt>
                <c:pt idx="4">
                  <c:v>Jun 14-V8</c:v>
                </c:pt>
                <c:pt idx="5">
                  <c:v>Jun 28-V12</c:v>
                </c:pt>
                <c:pt idx="6">
                  <c:v>July 12 -VT</c:v>
                </c:pt>
              </c:strCache>
            </c:strRef>
          </c:cat>
          <c:val>
            <c:numRef>
              <c:f>'[All REC N Tracking Results 2017.xlsx]Urbana'!$BE$82:$BK$82</c:f>
              <c:numCache>
                <c:formatCode>General</c:formatCode>
                <c:ptCount val="7"/>
                <c:pt idx="0">
                  <c:v>45.305676855895186</c:v>
                </c:pt>
                <c:pt idx="1">
                  <c:v>29.27215189873418</c:v>
                </c:pt>
                <c:pt idx="2">
                  <c:v>72.30088495575221</c:v>
                </c:pt>
                <c:pt idx="3">
                  <c:v>66.886326194398691</c:v>
                </c:pt>
                <c:pt idx="4">
                  <c:v>85.786802030456855</c:v>
                </c:pt>
                <c:pt idx="5">
                  <c:v>88.950276243093924</c:v>
                </c:pt>
                <c:pt idx="6">
                  <c:v>85.031446540880509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E67-4CCF-81DE-C01CAEF5FD50}"/>
            </c:ext>
          </c:extLst>
        </c:ser>
        <c:ser>
          <c:idx val="4"/>
          <c:order val="4"/>
          <c:tx>
            <c:strRef>
              <c:f>'[All REC N Tracking Results 2017.xlsx]Urbana'!$BD$83</c:f>
              <c:strCache>
                <c:ptCount val="1"/>
                <c:pt idx="0">
                  <c:v>200S+NS</c:v>
                </c:pt>
              </c:strCache>
            </c:strRef>
          </c:tx>
          <c:spPr>
            <a:ln>
              <a:solidFill>
                <a:srgbClr val="FFFF00"/>
              </a:solidFill>
              <a:prstDash val="sysDash"/>
            </a:ln>
          </c:spPr>
          <c:marker>
            <c:symbol val="none"/>
          </c:marker>
          <c:cat>
            <c:strRef>
              <c:f>'[All REC N Tracking Results 2017.xlsx]Urbana'!$BE$78:$BK$78</c:f>
              <c:strCache>
                <c:ptCount val="7"/>
                <c:pt idx="0">
                  <c:v>Apr 17</c:v>
                </c:pt>
                <c:pt idx="1">
                  <c:v>May 3 -VE</c:v>
                </c:pt>
                <c:pt idx="2">
                  <c:v>May 17-V2</c:v>
                </c:pt>
                <c:pt idx="3">
                  <c:v>May 31-V5</c:v>
                </c:pt>
                <c:pt idx="4">
                  <c:v>Jun 14-V8</c:v>
                </c:pt>
                <c:pt idx="5">
                  <c:v>Jun 28-V12</c:v>
                </c:pt>
                <c:pt idx="6">
                  <c:v>July 12 -VT</c:v>
                </c:pt>
              </c:strCache>
            </c:strRef>
          </c:cat>
          <c:val>
            <c:numRef>
              <c:f>'[All REC N Tracking Results 2017.xlsx]Urbana'!$BE$83:$BK$83</c:f>
              <c:numCache>
                <c:formatCode>General</c:formatCode>
                <c:ptCount val="7"/>
                <c:pt idx="0">
                  <c:v>39.21034717494895</c:v>
                </c:pt>
                <c:pt idx="1">
                  <c:v>27.554980595084089</c:v>
                </c:pt>
                <c:pt idx="2">
                  <c:v>53.250164149704531</c:v>
                </c:pt>
                <c:pt idx="3">
                  <c:v>69.255928045789048</c:v>
                </c:pt>
                <c:pt idx="4">
                  <c:v>87.981859410430843</c:v>
                </c:pt>
                <c:pt idx="5">
                  <c:v>87.556561085972845</c:v>
                </c:pt>
                <c:pt idx="6">
                  <c:v>79.737335834896811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E67-4CCF-81DE-C01CAEF5FD50}"/>
            </c:ext>
          </c:extLst>
        </c:ser>
        <c:ser>
          <c:idx val="5"/>
          <c:order val="5"/>
          <c:tx>
            <c:strRef>
              <c:f>'[All REC N Tracking Results 2017.xlsx]Urbana'!$BD$84</c:f>
              <c:strCache>
                <c:ptCount val="1"/>
                <c:pt idx="0">
                  <c:v>50P+150 SD</c:v>
                </c:pt>
              </c:strCache>
            </c:strRef>
          </c:tx>
          <c:spPr>
            <a:ln>
              <a:solidFill>
                <a:schemeClr val="tx1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'[All REC N Tracking Results 2017.xlsx]Urbana'!$BE$78:$BK$78</c:f>
              <c:strCache>
                <c:ptCount val="7"/>
                <c:pt idx="0">
                  <c:v>Apr 17</c:v>
                </c:pt>
                <c:pt idx="1">
                  <c:v>May 3 -VE</c:v>
                </c:pt>
                <c:pt idx="2">
                  <c:v>May 17-V2</c:v>
                </c:pt>
                <c:pt idx="3">
                  <c:v>May 31-V5</c:v>
                </c:pt>
                <c:pt idx="4">
                  <c:v>Jun 14-V8</c:v>
                </c:pt>
                <c:pt idx="5">
                  <c:v>Jun 28-V12</c:v>
                </c:pt>
                <c:pt idx="6">
                  <c:v>July 12 -VT</c:v>
                </c:pt>
              </c:strCache>
            </c:strRef>
          </c:cat>
          <c:val>
            <c:numRef>
              <c:f>'[All REC N Tracking Results 2017.xlsx]Urbana'!$BE$84:$BK$84</c:f>
              <c:numCache>
                <c:formatCode>General</c:formatCode>
                <c:ptCount val="7"/>
                <c:pt idx="0">
                  <c:v>77.210216110019644</c:v>
                </c:pt>
                <c:pt idx="1">
                  <c:v>54.904458598726116</c:v>
                </c:pt>
                <c:pt idx="2">
                  <c:v>77.367576243980736</c:v>
                </c:pt>
                <c:pt idx="3">
                  <c:v>68.43100189035917</c:v>
                </c:pt>
                <c:pt idx="4">
                  <c:v>64.449064449064451</c:v>
                </c:pt>
                <c:pt idx="5">
                  <c:v>80.815347721822548</c:v>
                </c:pt>
                <c:pt idx="6">
                  <c:v>81.917211328976038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E67-4CCF-81DE-C01CAEF5FD50}"/>
            </c:ext>
          </c:extLst>
        </c:ser>
        <c:ser>
          <c:idx val="6"/>
          <c:order val="6"/>
          <c:tx>
            <c:strRef>
              <c:f>'[All REC N Tracking Results 2017.xlsx]Urbana'!$BD$85</c:f>
              <c:strCache>
                <c:ptCount val="1"/>
                <c:pt idx="0">
                  <c:v>no N</c:v>
                </c:pt>
              </c:strCache>
            </c:strRef>
          </c:tx>
          <c:marker>
            <c:symbol val="none"/>
          </c:marker>
          <c:cat>
            <c:strRef>
              <c:f>'[All REC N Tracking Results 2017.xlsx]Urbana'!$BE$78:$BK$78</c:f>
              <c:strCache>
                <c:ptCount val="7"/>
                <c:pt idx="0">
                  <c:v>Apr 17</c:v>
                </c:pt>
                <c:pt idx="1">
                  <c:v>May 3 -VE</c:v>
                </c:pt>
                <c:pt idx="2">
                  <c:v>May 17-V2</c:v>
                </c:pt>
                <c:pt idx="3">
                  <c:v>May 31-V5</c:v>
                </c:pt>
                <c:pt idx="4">
                  <c:v>Jun 14-V8</c:v>
                </c:pt>
                <c:pt idx="5">
                  <c:v>Jun 28-V12</c:v>
                </c:pt>
                <c:pt idx="6">
                  <c:v>July 12 -VT</c:v>
                </c:pt>
              </c:strCache>
            </c:strRef>
          </c:cat>
          <c:val>
            <c:numRef>
              <c:f>'[All REC N Tracking Results 2017.xlsx]Urbana'!$BE$85:$BK$85</c:f>
              <c:numCache>
                <c:formatCode>General</c:formatCode>
                <c:ptCount val="7"/>
                <c:pt idx="0">
                  <c:v>69.326241134751768</c:v>
                </c:pt>
                <c:pt idx="1">
                  <c:v>64.758497316636848</c:v>
                </c:pt>
                <c:pt idx="2">
                  <c:v>71.758436944937827</c:v>
                </c:pt>
                <c:pt idx="3">
                  <c:v>73.134328358208961</c:v>
                </c:pt>
                <c:pt idx="4">
                  <c:v>83.011583011583014</c:v>
                </c:pt>
                <c:pt idx="5">
                  <c:v>76.847290640394078</c:v>
                </c:pt>
                <c:pt idx="6">
                  <c:v>60.64981949458484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E67-4CCF-81DE-C01CAEF5FD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9463936"/>
        <c:axId val="340165184"/>
      </c:lineChart>
      <c:catAx>
        <c:axId val="319463936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/>
                  <a:t>Sampling date-stage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340165184"/>
        <c:crosses val="autoZero"/>
        <c:auto val="1"/>
        <c:lblAlgn val="ctr"/>
        <c:lblOffset val="100"/>
        <c:noMultiLvlLbl val="0"/>
      </c:catAx>
      <c:valAx>
        <c:axId val="3401651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% of N recovered as nitrate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319463936"/>
        <c:crosses val="autoZero"/>
        <c:crossBetween val="between"/>
      </c:valAx>
    </c:plotArea>
    <c:legend>
      <c:legendPos val="t"/>
      <c:overlay val="0"/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Urbana N tracking 2016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Urbana!$BW$49</c:f>
              <c:strCache>
                <c:ptCount val="1"/>
                <c:pt idx="0">
                  <c:v>200F+NS</c:v>
                </c:pt>
              </c:strCache>
            </c:strRef>
          </c:tx>
          <c:spPr>
            <a:ln>
              <a:solidFill>
                <a:srgbClr val="FF9900"/>
              </a:solidFill>
              <a:prstDash val="sysDash"/>
            </a:ln>
          </c:spPr>
          <c:marker>
            <c:symbol val="none"/>
          </c:marker>
          <c:cat>
            <c:strRef>
              <c:f>Urbana!$BX$48:$CD$48</c:f>
              <c:strCache>
                <c:ptCount val="7"/>
                <c:pt idx="0">
                  <c:v>4/18-ES</c:v>
                </c:pt>
                <c:pt idx="1">
                  <c:v>4/25-Plnt</c:v>
                </c:pt>
                <c:pt idx="2">
                  <c:v>5/6-VE</c:v>
                </c:pt>
                <c:pt idx="3">
                  <c:v>5/20-V2</c:v>
                </c:pt>
                <c:pt idx="4">
                  <c:v>6/3-V6</c:v>
                </c:pt>
                <c:pt idx="5">
                  <c:v>6/17-V9</c:v>
                </c:pt>
                <c:pt idx="6">
                  <c:v>7/8-VT</c:v>
                </c:pt>
              </c:strCache>
            </c:strRef>
          </c:cat>
          <c:val>
            <c:numRef>
              <c:f>Urbana!$BX$49:$CD$49</c:f>
              <c:numCache>
                <c:formatCode>General</c:formatCode>
                <c:ptCount val="7"/>
                <c:pt idx="0">
                  <c:v>229.6</c:v>
                </c:pt>
                <c:pt idx="1">
                  <c:v>206.5</c:v>
                </c:pt>
                <c:pt idx="2">
                  <c:v>197.39999999999998</c:v>
                </c:pt>
                <c:pt idx="3">
                  <c:v>248.4</c:v>
                </c:pt>
                <c:pt idx="4">
                  <c:v>206.8</c:v>
                </c:pt>
                <c:pt idx="5">
                  <c:v>177.60000000000002</c:v>
                </c:pt>
                <c:pt idx="6">
                  <c:v>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480-4570-A988-19224DA5937E}"/>
            </c:ext>
          </c:extLst>
        </c:ser>
        <c:ser>
          <c:idx val="1"/>
          <c:order val="1"/>
          <c:tx>
            <c:strRef>
              <c:f>Urbana!$BW$50</c:f>
              <c:strCache>
                <c:ptCount val="1"/>
                <c:pt idx="0">
                  <c:v>200F-NS</c:v>
                </c:pt>
              </c:strCache>
            </c:strRef>
          </c:tx>
          <c:spPr>
            <a:ln>
              <a:solidFill>
                <a:srgbClr val="FF9900"/>
              </a:solidFill>
            </a:ln>
          </c:spPr>
          <c:marker>
            <c:symbol val="none"/>
          </c:marker>
          <c:cat>
            <c:strRef>
              <c:f>Urbana!$BX$48:$CD$48</c:f>
              <c:strCache>
                <c:ptCount val="7"/>
                <c:pt idx="0">
                  <c:v>4/18-ES</c:v>
                </c:pt>
                <c:pt idx="1">
                  <c:v>4/25-Plnt</c:v>
                </c:pt>
                <c:pt idx="2">
                  <c:v>5/6-VE</c:v>
                </c:pt>
                <c:pt idx="3">
                  <c:v>5/20-V2</c:v>
                </c:pt>
                <c:pt idx="4">
                  <c:v>6/3-V6</c:v>
                </c:pt>
                <c:pt idx="5">
                  <c:v>6/17-V9</c:v>
                </c:pt>
                <c:pt idx="6">
                  <c:v>7/8-VT</c:v>
                </c:pt>
              </c:strCache>
            </c:strRef>
          </c:cat>
          <c:val>
            <c:numRef>
              <c:f>Urbana!$BX$50:$CD$50</c:f>
              <c:numCache>
                <c:formatCode>General</c:formatCode>
                <c:ptCount val="7"/>
                <c:pt idx="0">
                  <c:v>220</c:v>
                </c:pt>
                <c:pt idx="1">
                  <c:v>177.39999999999998</c:v>
                </c:pt>
                <c:pt idx="2">
                  <c:v>195.20000000000002</c:v>
                </c:pt>
                <c:pt idx="3">
                  <c:v>254.2</c:v>
                </c:pt>
                <c:pt idx="4">
                  <c:v>177.8</c:v>
                </c:pt>
                <c:pt idx="5">
                  <c:v>109.6</c:v>
                </c:pt>
                <c:pt idx="6">
                  <c:v>65.400000000000006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480-4570-A988-19224DA5937E}"/>
            </c:ext>
          </c:extLst>
        </c:ser>
        <c:ser>
          <c:idx val="2"/>
          <c:order val="2"/>
          <c:tx>
            <c:strRef>
              <c:f>Urbana!$BW$51</c:f>
              <c:strCache>
                <c:ptCount val="1"/>
                <c:pt idx="0">
                  <c:v>F+P+SD</c:v>
                </c:pt>
              </c:strCache>
            </c:strRef>
          </c:tx>
          <c:marker>
            <c:symbol val="none"/>
          </c:marker>
          <c:cat>
            <c:strRef>
              <c:f>Urbana!$BX$48:$CD$48</c:f>
              <c:strCache>
                <c:ptCount val="7"/>
                <c:pt idx="0">
                  <c:v>4/18-ES</c:v>
                </c:pt>
                <c:pt idx="1">
                  <c:v>4/25-Plnt</c:v>
                </c:pt>
                <c:pt idx="2">
                  <c:v>5/6-VE</c:v>
                </c:pt>
                <c:pt idx="3">
                  <c:v>5/20-V2</c:v>
                </c:pt>
                <c:pt idx="4">
                  <c:v>6/3-V6</c:v>
                </c:pt>
                <c:pt idx="5">
                  <c:v>6/17-V9</c:v>
                </c:pt>
                <c:pt idx="6">
                  <c:v>7/8-VT</c:v>
                </c:pt>
              </c:strCache>
            </c:strRef>
          </c:cat>
          <c:val>
            <c:numRef>
              <c:f>Urbana!$BX$51:$CD$51</c:f>
              <c:numCache>
                <c:formatCode>General</c:formatCode>
                <c:ptCount val="7"/>
                <c:pt idx="0">
                  <c:v>143</c:v>
                </c:pt>
                <c:pt idx="1">
                  <c:v>198.2</c:v>
                </c:pt>
                <c:pt idx="2">
                  <c:v>200.8</c:v>
                </c:pt>
                <c:pt idx="3">
                  <c:v>203.2</c:v>
                </c:pt>
                <c:pt idx="4">
                  <c:v>208.20000000000002</c:v>
                </c:pt>
                <c:pt idx="5">
                  <c:v>172.2</c:v>
                </c:pt>
                <c:pt idx="6">
                  <c:v>108.2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480-4570-A988-19224DA5937E}"/>
            </c:ext>
          </c:extLst>
        </c:ser>
        <c:ser>
          <c:idx val="3"/>
          <c:order val="3"/>
          <c:tx>
            <c:strRef>
              <c:f>Urbana!$BW$52</c:f>
              <c:strCache>
                <c:ptCount val="1"/>
                <c:pt idx="0">
                  <c:v>200S-NS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cat>
            <c:strRef>
              <c:f>Urbana!$BX$48:$CD$48</c:f>
              <c:strCache>
                <c:ptCount val="7"/>
                <c:pt idx="0">
                  <c:v>4/18-ES</c:v>
                </c:pt>
                <c:pt idx="1">
                  <c:v>4/25-Plnt</c:v>
                </c:pt>
                <c:pt idx="2">
                  <c:v>5/6-VE</c:v>
                </c:pt>
                <c:pt idx="3">
                  <c:v>5/20-V2</c:v>
                </c:pt>
                <c:pt idx="4">
                  <c:v>6/3-V6</c:v>
                </c:pt>
                <c:pt idx="5">
                  <c:v>6/17-V9</c:v>
                </c:pt>
                <c:pt idx="6">
                  <c:v>7/8-VT</c:v>
                </c:pt>
              </c:strCache>
            </c:strRef>
          </c:cat>
          <c:val>
            <c:numRef>
              <c:f>Urbana!$BX$52:$CD$52</c:f>
              <c:numCache>
                <c:formatCode>General</c:formatCode>
                <c:ptCount val="7"/>
                <c:pt idx="0">
                  <c:v>218.8</c:v>
                </c:pt>
                <c:pt idx="1">
                  <c:v>202.2</c:v>
                </c:pt>
                <c:pt idx="2">
                  <c:v>216.20000000000002</c:v>
                </c:pt>
                <c:pt idx="3">
                  <c:v>217.6</c:v>
                </c:pt>
                <c:pt idx="4">
                  <c:v>180</c:v>
                </c:pt>
                <c:pt idx="5">
                  <c:v>168.2</c:v>
                </c:pt>
                <c:pt idx="6">
                  <c:v>90.2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480-4570-A988-19224DA5937E}"/>
            </c:ext>
          </c:extLst>
        </c:ser>
        <c:ser>
          <c:idx val="4"/>
          <c:order val="4"/>
          <c:tx>
            <c:strRef>
              <c:f>Urbana!$BW$53</c:f>
              <c:strCache>
                <c:ptCount val="1"/>
                <c:pt idx="0">
                  <c:v>200S+NS</c:v>
                </c:pt>
              </c:strCache>
            </c:strRef>
          </c:tx>
          <c:spPr>
            <a:ln>
              <a:solidFill>
                <a:srgbClr val="FFFF00"/>
              </a:solidFill>
              <a:prstDash val="sysDash"/>
            </a:ln>
          </c:spPr>
          <c:marker>
            <c:symbol val="none"/>
          </c:marker>
          <c:cat>
            <c:strRef>
              <c:f>Urbana!$BX$48:$CD$48</c:f>
              <c:strCache>
                <c:ptCount val="7"/>
                <c:pt idx="0">
                  <c:v>4/18-ES</c:v>
                </c:pt>
                <c:pt idx="1">
                  <c:v>4/25-Plnt</c:v>
                </c:pt>
                <c:pt idx="2">
                  <c:v>5/6-VE</c:v>
                </c:pt>
                <c:pt idx="3">
                  <c:v>5/20-V2</c:v>
                </c:pt>
                <c:pt idx="4">
                  <c:v>6/3-V6</c:v>
                </c:pt>
                <c:pt idx="5">
                  <c:v>6/17-V9</c:v>
                </c:pt>
                <c:pt idx="6">
                  <c:v>7/8-VT</c:v>
                </c:pt>
              </c:strCache>
            </c:strRef>
          </c:cat>
          <c:val>
            <c:numRef>
              <c:f>Urbana!$BX$53:$CD$53</c:f>
              <c:numCache>
                <c:formatCode>General</c:formatCode>
                <c:ptCount val="7"/>
                <c:pt idx="0">
                  <c:v>113.6</c:v>
                </c:pt>
                <c:pt idx="1">
                  <c:v>214.8</c:v>
                </c:pt>
                <c:pt idx="2">
                  <c:v>243.59999999999997</c:v>
                </c:pt>
                <c:pt idx="3">
                  <c:v>216.2</c:v>
                </c:pt>
                <c:pt idx="4">
                  <c:v>264.79999999999995</c:v>
                </c:pt>
                <c:pt idx="5">
                  <c:v>180.67802929894876</c:v>
                </c:pt>
                <c:pt idx="6">
                  <c:v>86.6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480-4570-A988-19224DA5937E}"/>
            </c:ext>
          </c:extLst>
        </c:ser>
        <c:ser>
          <c:idx val="5"/>
          <c:order val="5"/>
          <c:tx>
            <c:strRef>
              <c:f>Urbana!$BW$54</c:f>
              <c:strCache>
                <c:ptCount val="1"/>
                <c:pt idx="0">
                  <c:v>50P+150 SD</c:v>
                </c:pt>
              </c:strCache>
            </c:strRef>
          </c:tx>
          <c:marker>
            <c:symbol val="none"/>
          </c:marker>
          <c:cat>
            <c:strRef>
              <c:f>Urbana!$BX$48:$CD$48</c:f>
              <c:strCache>
                <c:ptCount val="7"/>
                <c:pt idx="0">
                  <c:v>4/18-ES</c:v>
                </c:pt>
                <c:pt idx="1">
                  <c:v>4/25-Plnt</c:v>
                </c:pt>
                <c:pt idx="2">
                  <c:v>5/6-VE</c:v>
                </c:pt>
                <c:pt idx="3">
                  <c:v>5/20-V2</c:v>
                </c:pt>
                <c:pt idx="4">
                  <c:v>6/3-V6</c:v>
                </c:pt>
                <c:pt idx="5">
                  <c:v>6/17-V9</c:v>
                </c:pt>
                <c:pt idx="6">
                  <c:v>7/8-VT</c:v>
                </c:pt>
              </c:strCache>
            </c:strRef>
          </c:cat>
          <c:val>
            <c:numRef>
              <c:f>Urbana!$BX$54:$CD$54</c:f>
              <c:numCache>
                <c:formatCode>General</c:formatCode>
                <c:ptCount val="7"/>
                <c:pt idx="1">
                  <c:v>80.8</c:v>
                </c:pt>
                <c:pt idx="2">
                  <c:v>91.199999999999989</c:v>
                </c:pt>
                <c:pt idx="3">
                  <c:v>122.79999999999998</c:v>
                </c:pt>
                <c:pt idx="4">
                  <c:v>139</c:v>
                </c:pt>
                <c:pt idx="5">
                  <c:v>136.4</c:v>
                </c:pt>
                <c:pt idx="6">
                  <c:v>72.800000000000011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480-4570-A988-19224DA5937E}"/>
            </c:ext>
          </c:extLst>
        </c:ser>
        <c:ser>
          <c:idx val="6"/>
          <c:order val="6"/>
          <c:tx>
            <c:strRef>
              <c:f>Urbana!$BW$55</c:f>
              <c:strCache>
                <c:ptCount val="1"/>
                <c:pt idx="0">
                  <c:v>no N</c:v>
                </c:pt>
              </c:strCache>
            </c:strRef>
          </c:tx>
          <c:marker>
            <c:symbol val="none"/>
          </c:marker>
          <c:cat>
            <c:strRef>
              <c:f>Urbana!$BX$48:$CD$48</c:f>
              <c:strCache>
                <c:ptCount val="7"/>
                <c:pt idx="0">
                  <c:v>4/18-ES</c:v>
                </c:pt>
                <c:pt idx="1">
                  <c:v>4/25-Plnt</c:v>
                </c:pt>
                <c:pt idx="2">
                  <c:v>5/6-VE</c:v>
                </c:pt>
                <c:pt idx="3">
                  <c:v>5/20-V2</c:v>
                </c:pt>
                <c:pt idx="4">
                  <c:v>6/3-V6</c:v>
                </c:pt>
                <c:pt idx="5">
                  <c:v>6/17-V9</c:v>
                </c:pt>
                <c:pt idx="6">
                  <c:v>7/8-VT</c:v>
                </c:pt>
              </c:strCache>
            </c:strRef>
          </c:cat>
          <c:val>
            <c:numRef>
              <c:f>Urbana!$BX$55:$CD$55</c:f>
              <c:numCache>
                <c:formatCode>General</c:formatCode>
                <c:ptCount val="7"/>
                <c:pt idx="0">
                  <c:v>48.4</c:v>
                </c:pt>
                <c:pt idx="1">
                  <c:v>65.8</c:v>
                </c:pt>
                <c:pt idx="2">
                  <c:v>68.399999999999991</c:v>
                </c:pt>
                <c:pt idx="3">
                  <c:v>89.800000000000011</c:v>
                </c:pt>
                <c:pt idx="4">
                  <c:v>49.2</c:v>
                </c:pt>
                <c:pt idx="5">
                  <c:v>38.200000000000003</c:v>
                </c:pt>
                <c:pt idx="6">
                  <c:v>41.2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480-4570-A988-19224DA593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9465984"/>
        <c:axId val="340168064"/>
      </c:lineChart>
      <c:catAx>
        <c:axId val="3194659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Sampling date-crop stage</a:t>
                </a:r>
              </a:p>
            </c:rich>
          </c:tx>
          <c:overlay val="0"/>
        </c:title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340168064"/>
        <c:crosses val="autoZero"/>
        <c:auto val="1"/>
        <c:lblAlgn val="ctr"/>
        <c:lblOffset val="100"/>
        <c:noMultiLvlLbl val="0"/>
      </c:catAx>
      <c:valAx>
        <c:axId val="34016806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Inorganic N in top 2 ft., lb/ac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19465984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US" dirty="0"/>
              <a:t>Urbana 2017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'[All REC N Tracking Results 2017.xlsx]Urbana'!$AP$59</c:f>
              <c:strCache>
                <c:ptCount val="1"/>
                <c:pt idx="0">
                  <c:v>200F+NS</c:v>
                </c:pt>
              </c:strCache>
            </c:strRef>
          </c:tx>
          <c:spPr>
            <a:ln>
              <a:solidFill>
                <a:srgbClr val="FF9900"/>
              </a:solidFill>
            </a:ln>
          </c:spPr>
          <c:marker>
            <c:symbol val="none"/>
          </c:marker>
          <c:cat>
            <c:strRef>
              <c:f>'[All REC N Tracking Results 2017.xlsx]Urbana'!$AQ$58:$AW$58</c:f>
              <c:strCache>
                <c:ptCount val="7"/>
                <c:pt idx="0">
                  <c:v>Apr 17</c:v>
                </c:pt>
                <c:pt idx="1">
                  <c:v>May 3 -VE</c:v>
                </c:pt>
                <c:pt idx="2">
                  <c:v>May 17-V2</c:v>
                </c:pt>
                <c:pt idx="3">
                  <c:v>May 31-V5</c:v>
                </c:pt>
                <c:pt idx="4">
                  <c:v>Jun 14-V8</c:v>
                </c:pt>
                <c:pt idx="5">
                  <c:v>Jun 28-V12</c:v>
                </c:pt>
                <c:pt idx="6">
                  <c:v>July 12 -VT</c:v>
                </c:pt>
              </c:strCache>
            </c:strRef>
          </c:cat>
          <c:val>
            <c:numRef>
              <c:f>'[All REC N Tracking Results 2017.xlsx]Urbana'!$AQ$59:$AW$59</c:f>
              <c:numCache>
                <c:formatCode>General</c:formatCode>
                <c:ptCount val="7"/>
                <c:pt idx="0">
                  <c:v>275.8</c:v>
                </c:pt>
                <c:pt idx="1">
                  <c:v>252</c:v>
                </c:pt>
                <c:pt idx="2">
                  <c:v>192.00000000000003</c:v>
                </c:pt>
                <c:pt idx="3">
                  <c:v>162</c:v>
                </c:pt>
                <c:pt idx="4">
                  <c:v>71.599999999999994</c:v>
                </c:pt>
                <c:pt idx="5">
                  <c:v>76.400000000000006</c:v>
                </c:pt>
                <c:pt idx="6">
                  <c:v>82.2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10A-417B-8BC5-5E113085A4FA}"/>
            </c:ext>
          </c:extLst>
        </c:ser>
        <c:ser>
          <c:idx val="1"/>
          <c:order val="1"/>
          <c:tx>
            <c:strRef>
              <c:f>'[All REC N Tracking Results 2017.xlsx]Urbana'!$AP$60</c:f>
              <c:strCache>
                <c:ptCount val="1"/>
                <c:pt idx="0">
                  <c:v>200F-NS</c:v>
                </c:pt>
              </c:strCache>
            </c:strRef>
          </c:tx>
          <c:spPr>
            <a:ln>
              <a:solidFill>
                <a:srgbClr val="FF9900"/>
              </a:solidFill>
              <a:prstDash val="sysDash"/>
            </a:ln>
          </c:spPr>
          <c:marker>
            <c:symbol val="none"/>
          </c:marker>
          <c:cat>
            <c:strRef>
              <c:f>'[All REC N Tracking Results 2017.xlsx]Urbana'!$AQ$58:$AW$58</c:f>
              <c:strCache>
                <c:ptCount val="7"/>
                <c:pt idx="0">
                  <c:v>Apr 17</c:v>
                </c:pt>
                <c:pt idx="1">
                  <c:v>May 3 -VE</c:v>
                </c:pt>
                <c:pt idx="2">
                  <c:v>May 17-V2</c:v>
                </c:pt>
                <c:pt idx="3">
                  <c:v>May 31-V5</c:v>
                </c:pt>
                <c:pt idx="4">
                  <c:v>Jun 14-V8</c:v>
                </c:pt>
                <c:pt idx="5">
                  <c:v>Jun 28-V12</c:v>
                </c:pt>
                <c:pt idx="6">
                  <c:v>July 12 -VT</c:v>
                </c:pt>
              </c:strCache>
            </c:strRef>
          </c:cat>
          <c:val>
            <c:numRef>
              <c:f>'[All REC N Tracking Results 2017.xlsx]Urbana'!$AQ$60:$AW$60</c:f>
              <c:numCache>
                <c:formatCode>General</c:formatCode>
                <c:ptCount val="7"/>
                <c:pt idx="0">
                  <c:v>240.79999999999998</c:v>
                </c:pt>
                <c:pt idx="1">
                  <c:v>238.39999999999998</c:v>
                </c:pt>
                <c:pt idx="2">
                  <c:v>167.4</c:v>
                </c:pt>
                <c:pt idx="3">
                  <c:v>183.00000000000003</c:v>
                </c:pt>
                <c:pt idx="4">
                  <c:v>138.80000000000001</c:v>
                </c:pt>
                <c:pt idx="5">
                  <c:v>98</c:v>
                </c:pt>
                <c:pt idx="6">
                  <c:v>119.19999999999999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10A-417B-8BC5-5E113085A4FA}"/>
            </c:ext>
          </c:extLst>
        </c:ser>
        <c:ser>
          <c:idx val="2"/>
          <c:order val="2"/>
          <c:tx>
            <c:strRef>
              <c:f>'[All REC N Tracking Results 2017.xlsx]Urbana'!$AP$61</c:f>
              <c:strCache>
                <c:ptCount val="1"/>
                <c:pt idx="0">
                  <c:v>F+P+SD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strRef>
              <c:f>'[All REC N Tracking Results 2017.xlsx]Urbana'!$AQ$58:$AW$58</c:f>
              <c:strCache>
                <c:ptCount val="7"/>
                <c:pt idx="0">
                  <c:v>Apr 17</c:v>
                </c:pt>
                <c:pt idx="1">
                  <c:v>May 3 -VE</c:v>
                </c:pt>
                <c:pt idx="2">
                  <c:v>May 17-V2</c:v>
                </c:pt>
                <c:pt idx="3">
                  <c:v>May 31-V5</c:v>
                </c:pt>
                <c:pt idx="4">
                  <c:v>Jun 14-V8</c:v>
                </c:pt>
                <c:pt idx="5">
                  <c:v>Jun 28-V12</c:v>
                </c:pt>
                <c:pt idx="6">
                  <c:v>July 12 -VT</c:v>
                </c:pt>
              </c:strCache>
            </c:strRef>
          </c:cat>
          <c:val>
            <c:numRef>
              <c:f>'[All REC N Tracking Results 2017.xlsx]Urbana'!$AQ$61:$AW$61</c:f>
              <c:numCache>
                <c:formatCode>General</c:formatCode>
                <c:ptCount val="7"/>
                <c:pt idx="0">
                  <c:v>151.19999999999999</c:v>
                </c:pt>
                <c:pt idx="1">
                  <c:v>227.59999999999997</c:v>
                </c:pt>
                <c:pt idx="2">
                  <c:v>201</c:v>
                </c:pt>
                <c:pt idx="3">
                  <c:v>175.6</c:v>
                </c:pt>
                <c:pt idx="4">
                  <c:v>134.6</c:v>
                </c:pt>
                <c:pt idx="5">
                  <c:v>72.2</c:v>
                </c:pt>
                <c:pt idx="6">
                  <c:v>83.4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10A-417B-8BC5-5E113085A4FA}"/>
            </c:ext>
          </c:extLst>
        </c:ser>
        <c:ser>
          <c:idx val="3"/>
          <c:order val="3"/>
          <c:tx>
            <c:strRef>
              <c:f>'[All REC N Tracking Results 2017.xlsx]Urbana'!$AP$62</c:f>
              <c:strCache>
                <c:ptCount val="1"/>
                <c:pt idx="0">
                  <c:v>200S-NS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cat>
            <c:strRef>
              <c:f>'[All REC N Tracking Results 2017.xlsx]Urbana'!$AQ$58:$AW$58</c:f>
              <c:strCache>
                <c:ptCount val="7"/>
                <c:pt idx="0">
                  <c:v>Apr 17</c:v>
                </c:pt>
                <c:pt idx="1">
                  <c:v>May 3 -VE</c:v>
                </c:pt>
                <c:pt idx="2">
                  <c:v>May 17-V2</c:v>
                </c:pt>
                <c:pt idx="3">
                  <c:v>May 31-V5</c:v>
                </c:pt>
                <c:pt idx="4">
                  <c:v>Jun 14-V8</c:v>
                </c:pt>
                <c:pt idx="5">
                  <c:v>Jun 28-V12</c:v>
                </c:pt>
                <c:pt idx="6">
                  <c:v>July 12 -VT</c:v>
                </c:pt>
              </c:strCache>
            </c:strRef>
          </c:cat>
          <c:val>
            <c:numRef>
              <c:f>'[All REC N Tracking Results 2017.xlsx]Urbana'!$AQ$62:$AW$62</c:f>
              <c:numCache>
                <c:formatCode>General</c:formatCode>
                <c:ptCount val="7"/>
                <c:pt idx="0">
                  <c:v>183.2</c:v>
                </c:pt>
                <c:pt idx="1">
                  <c:v>252.8</c:v>
                </c:pt>
                <c:pt idx="2">
                  <c:v>226.00000000000003</c:v>
                </c:pt>
                <c:pt idx="3">
                  <c:v>242.79999999999998</c:v>
                </c:pt>
                <c:pt idx="4">
                  <c:v>197</c:v>
                </c:pt>
                <c:pt idx="5">
                  <c:v>144.79999999999998</c:v>
                </c:pt>
                <c:pt idx="6">
                  <c:v>159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10A-417B-8BC5-5E113085A4FA}"/>
            </c:ext>
          </c:extLst>
        </c:ser>
        <c:ser>
          <c:idx val="4"/>
          <c:order val="4"/>
          <c:tx>
            <c:strRef>
              <c:f>'[All REC N Tracking Results 2017.xlsx]Urbana'!$AP$63</c:f>
              <c:strCache>
                <c:ptCount val="1"/>
                <c:pt idx="0">
                  <c:v>200S+NS</c:v>
                </c:pt>
              </c:strCache>
            </c:strRef>
          </c:tx>
          <c:spPr>
            <a:ln>
              <a:solidFill>
                <a:srgbClr val="FFFF00"/>
              </a:solidFill>
              <a:prstDash val="sysDash"/>
            </a:ln>
          </c:spPr>
          <c:marker>
            <c:symbol val="none"/>
          </c:marker>
          <c:cat>
            <c:strRef>
              <c:f>'[All REC N Tracking Results 2017.xlsx]Urbana'!$AQ$58:$AW$58</c:f>
              <c:strCache>
                <c:ptCount val="7"/>
                <c:pt idx="0">
                  <c:v>Apr 17</c:v>
                </c:pt>
                <c:pt idx="1">
                  <c:v>May 3 -VE</c:v>
                </c:pt>
                <c:pt idx="2">
                  <c:v>May 17-V2</c:v>
                </c:pt>
                <c:pt idx="3">
                  <c:v>May 31-V5</c:v>
                </c:pt>
                <c:pt idx="4">
                  <c:v>Jun 14-V8</c:v>
                </c:pt>
                <c:pt idx="5">
                  <c:v>Jun 28-V12</c:v>
                </c:pt>
                <c:pt idx="6">
                  <c:v>July 12 -VT</c:v>
                </c:pt>
              </c:strCache>
            </c:strRef>
          </c:cat>
          <c:val>
            <c:numRef>
              <c:f>'[All REC N Tracking Results 2017.xlsx]Urbana'!$AQ$63:$AW$63</c:f>
              <c:numCache>
                <c:formatCode>General</c:formatCode>
                <c:ptCount val="7"/>
                <c:pt idx="0">
                  <c:v>293.8</c:v>
                </c:pt>
                <c:pt idx="1">
                  <c:v>309.2</c:v>
                </c:pt>
                <c:pt idx="2">
                  <c:v>304.60000000000002</c:v>
                </c:pt>
                <c:pt idx="3">
                  <c:v>244.60000000000002</c:v>
                </c:pt>
                <c:pt idx="4">
                  <c:v>176.4</c:v>
                </c:pt>
                <c:pt idx="5">
                  <c:v>176.8</c:v>
                </c:pt>
                <c:pt idx="6">
                  <c:v>106.60000000000001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10A-417B-8BC5-5E113085A4FA}"/>
            </c:ext>
          </c:extLst>
        </c:ser>
        <c:ser>
          <c:idx val="5"/>
          <c:order val="5"/>
          <c:tx>
            <c:strRef>
              <c:f>'[All REC N Tracking Results 2017.xlsx]Urbana'!$AP$64</c:f>
              <c:strCache>
                <c:ptCount val="1"/>
                <c:pt idx="0">
                  <c:v>50P+150 SD</c:v>
                </c:pt>
              </c:strCache>
            </c:strRef>
          </c:tx>
          <c:spPr>
            <a:ln>
              <a:solidFill>
                <a:srgbClr val="00B0F0"/>
              </a:solidFill>
              <a:prstDash val="dash"/>
            </a:ln>
          </c:spPr>
          <c:marker>
            <c:symbol val="none"/>
          </c:marker>
          <c:cat>
            <c:strRef>
              <c:f>'[All REC N Tracking Results 2017.xlsx]Urbana'!$AQ$58:$AW$58</c:f>
              <c:strCache>
                <c:ptCount val="7"/>
                <c:pt idx="0">
                  <c:v>Apr 17</c:v>
                </c:pt>
                <c:pt idx="1">
                  <c:v>May 3 -VE</c:v>
                </c:pt>
                <c:pt idx="2">
                  <c:v>May 17-V2</c:v>
                </c:pt>
                <c:pt idx="3">
                  <c:v>May 31-V5</c:v>
                </c:pt>
                <c:pt idx="4">
                  <c:v>Jun 14-V8</c:v>
                </c:pt>
                <c:pt idx="5">
                  <c:v>Jun 28-V12</c:v>
                </c:pt>
                <c:pt idx="6">
                  <c:v>July 12 -VT</c:v>
                </c:pt>
              </c:strCache>
            </c:strRef>
          </c:cat>
          <c:val>
            <c:numRef>
              <c:f>'[All REC N Tracking Results 2017.xlsx]Urbana'!$AQ$64:$AW$64</c:f>
              <c:numCache>
                <c:formatCode>General</c:formatCode>
                <c:ptCount val="7"/>
                <c:pt idx="0">
                  <c:v>203.60000000000002</c:v>
                </c:pt>
                <c:pt idx="1">
                  <c:v>157</c:v>
                </c:pt>
                <c:pt idx="2">
                  <c:v>249.2</c:v>
                </c:pt>
                <c:pt idx="3">
                  <c:v>105.8</c:v>
                </c:pt>
                <c:pt idx="4">
                  <c:v>192.4</c:v>
                </c:pt>
                <c:pt idx="5">
                  <c:v>83.399999999999991</c:v>
                </c:pt>
                <c:pt idx="6">
                  <c:v>183.60000000000002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10A-417B-8BC5-5E113085A4FA}"/>
            </c:ext>
          </c:extLst>
        </c:ser>
        <c:ser>
          <c:idx val="6"/>
          <c:order val="6"/>
          <c:tx>
            <c:strRef>
              <c:f>'[All REC N Tracking Results 2017.xlsx]Urbana'!$AP$65</c:f>
              <c:strCache>
                <c:ptCount val="1"/>
                <c:pt idx="0">
                  <c:v>no N</c:v>
                </c:pt>
              </c:strCache>
            </c:strRef>
          </c:tx>
          <c:marker>
            <c:symbol val="none"/>
          </c:marker>
          <c:cat>
            <c:strRef>
              <c:f>'[All REC N Tracking Results 2017.xlsx]Urbana'!$AQ$58:$AW$58</c:f>
              <c:strCache>
                <c:ptCount val="7"/>
                <c:pt idx="0">
                  <c:v>Apr 17</c:v>
                </c:pt>
                <c:pt idx="1">
                  <c:v>May 3 -VE</c:v>
                </c:pt>
                <c:pt idx="2">
                  <c:v>May 17-V2</c:v>
                </c:pt>
                <c:pt idx="3">
                  <c:v>May 31-V5</c:v>
                </c:pt>
                <c:pt idx="4">
                  <c:v>Jun 14-V8</c:v>
                </c:pt>
                <c:pt idx="5">
                  <c:v>Jun 28-V12</c:v>
                </c:pt>
                <c:pt idx="6">
                  <c:v>July 12 -VT</c:v>
                </c:pt>
              </c:strCache>
            </c:strRef>
          </c:cat>
          <c:val>
            <c:numRef>
              <c:f>'[All REC N Tracking Results 2017.xlsx]Urbana'!$AQ$65:$AW$65</c:f>
              <c:numCache>
                <c:formatCode>General</c:formatCode>
                <c:ptCount val="7"/>
                <c:pt idx="0">
                  <c:v>112.8</c:v>
                </c:pt>
                <c:pt idx="1">
                  <c:v>111.80000000000001</c:v>
                </c:pt>
                <c:pt idx="2">
                  <c:v>112.6</c:v>
                </c:pt>
                <c:pt idx="3">
                  <c:v>107.2</c:v>
                </c:pt>
                <c:pt idx="4">
                  <c:v>51.8</c:v>
                </c:pt>
                <c:pt idx="5">
                  <c:v>40.599999999999994</c:v>
                </c:pt>
                <c:pt idx="6">
                  <c:v>55.400000000000006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10A-417B-8BC5-5E113085A4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7300224"/>
        <c:axId val="274509760"/>
      </c:lineChart>
      <c:catAx>
        <c:axId val="277300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274509760"/>
        <c:crosses val="autoZero"/>
        <c:auto val="1"/>
        <c:lblAlgn val="ctr"/>
        <c:lblOffset val="100"/>
        <c:noMultiLvlLbl val="0"/>
      </c:catAx>
      <c:valAx>
        <c:axId val="2745097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Inorganic N in top 2 ft., lb/acre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277300224"/>
        <c:crosses val="autoZero"/>
        <c:crossBetween val="between"/>
      </c:valAx>
    </c:plotArea>
    <c:legend>
      <c:legendPos val="t"/>
      <c:overlay val="0"/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tx>
        <c:rich>
          <a:bodyPr rot="0" vert="horz"/>
          <a:lstStyle/>
          <a:p>
            <a:pPr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000000"/>
                </a:solidFill>
              </a:rPr>
              <a:t>Urbana N-tracking yields 2017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'[All REC N Tracking Results 2017.xlsx]Yields'!$C$32:$C$39</c:f>
              <c:strCache>
                <c:ptCount val="8"/>
                <c:pt idx="0">
                  <c:v>no N</c:v>
                </c:pt>
                <c:pt idx="1">
                  <c:v>100F+NS</c:v>
                </c:pt>
                <c:pt idx="2">
                  <c:v>200F+NS</c:v>
                </c:pt>
                <c:pt idx="3">
                  <c:v>200F no NS</c:v>
                </c:pt>
                <c:pt idx="4">
                  <c:v>200S+NS</c:v>
                </c:pt>
                <c:pt idx="5">
                  <c:v>200S no NS</c:v>
                </c:pt>
                <c:pt idx="6">
                  <c:v>100F+50P+50SD</c:v>
                </c:pt>
                <c:pt idx="7">
                  <c:v>50P+150SD</c:v>
                </c:pt>
              </c:strCache>
            </c:strRef>
          </c:cat>
          <c:val>
            <c:numRef>
              <c:f>'[All REC N Tracking Results 2017.xlsx]Yields'!$D$32:$D$39</c:f>
              <c:numCache>
                <c:formatCode>0</c:formatCode>
                <c:ptCount val="8"/>
                <c:pt idx="0">
                  <c:v>174.05</c:v>
                </c:pt>
                <c:pt idx="1">
                  <c:v>207.78</c:v>
                </c:pt>
                <c:pt idx="2">
                  <c:v>226.38</c:v>
                </c:pt>
                <c:pt idx="3">
                  <c:v>233.69</c:v>
                </c:pt>
                <c:pt idx="4">
                  <c:v>238.04</c:v>
                </c:pt>
                <c:pt idx="5">
                  <c:v>231.3</c:v>
                </c:pt>
                <c:pt idx="6">
                  <c:v>220.79</c:v>
                </c:pt>
                <c:pt idx="7">
                  <c:v>217.41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DB-4771-AED9-578C833716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77301248"/>
        <c:axId val="274512640"/>
      </c:barChart>
      <c:catAx>
        <c:axId val="277301248"/>
        <c:scaling>
          <c:orientation val="maxMin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en-US" sz="2800" dirty="0"/>
                  <a:t>N treatment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274512640"/>
        <c:crosses val="autoZero"/>
        <c:auto val="1"/>
        <c:lblAlgn val="ctr"/>
        <c:lblOffset val="100"/>
        <c:noMultiLvlLbl val="0"/>
      </c:catAx>
      <c:valAx>
        <c:axId val="274512640"/>
        <c:scaling>
          <c:orientation val="minMax"/>
        </c:scaling>
        <c:delete val="0"/>
        <c:axPos val="t"/>
        <c:majorGridlines/>
        <c:title>
          <c:tx>
            <c:rich>
              <a:bodyPr rot="0" vert="horz"/>
              <a:lstStyle/>
              <a:p>
                <a:pPr>
                  <a:defRPr sz="2800"/>
                </a:pPr>
                <a:r>
                  <a:rPr lang="en-US" sz="2800" dirty="0"/>
                  <a:t>Yield, bu/acre</a:t>
                </a:r>
              </a:p>
            </c:rich>
          </c:tx>
          <c:overlay val="0"/>
        </c:title>
        <c:numFmt formatCode="0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2773012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Urbana soil N at maturity, 2017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99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Urbana!$CE$54:$CE$57</c:f>
              <c:strCache>
                <c:ptCount val="4"/>
                <c:pt idx="0">
                  <c:v>200F+NS</c:v>
                </c:pt>
                <c:pt idx="1">
                  <c:v>200S-NS</c:v>
                </c:pt>
                <c:pt idx="2">
                  <c:v>50P+150SD</c:v>
                </c:pt>
                <c:pt idx="3">
                  <c:v>no N</c:v>
                </c:pt>
              </c:strCache>
            </c:strRef>
          </c:cat>
          <c:val>
            <c:numRef>
              <c:f>Urbana!$CF$54:$CF$57</c:f>
              <c:numCache>
                <c:formatCode>General</c:formatCode>
                <c:ptCount val="4"/>
                <c:pt idx="0">
                  <c:v>41.199999999999996</c:v>
                </c:pt>
                <c:pt idx="1">
                  <c:v>135.19999999999999</c:v>
                </c:pt>
                <c:pt idx="2">
                  <c:v>74</c:v>
                </c:pt>
                <c:pt idx="3">
                  <c:v>42.6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04-4AAE-9999-E55104F5A2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78615552"/>
        <c:axId val="288244288"/>
      </c:barChart>
      <c:catAx>
        <c:axId val="278615552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N treatment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2400"/>
            </a:pPr>
            <a:endParaRPr lang="en-US"/>
          </a:p>
        </c:txPr>
        <c:crossAx val="288244288"/>
        <c:crosses val="autoZero"/>
        <c:auto val="1"/>
        <c:lblAlgn val="ctr"/>
        <c:lblOffset val="100"/>
        <c:noMultiLvlLbl val="0"/>
      </c:catAx>
      <c:valAx>
        <c:axId val="288244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Inorganic N in top 2 ft., lb/acre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78615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Monmouth 2017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'[All REC N Tracking Results 2017.xlsx]Monmouth'!$AD$67</c:f>
              <c:strCache>
                <c:ptCount val="1"/>
                <c:pt idx="0">
                  <c:v>200F+NS</c:v>
                </c:pt>
              </c:strCache>
            </c:strRef>
          </c:tx>
          <c:marker>
            <c:symbol val="none"/>
          </c:marker>
          <c:cat>
            <c:strRef>
              <c:f>'[All REC N Tracking Results 2017.xlsx]Monmouth'!$AE$66:$AJ$66</c:f>
              <c:strCache>
                <c:ptCount val="6"/>
                <c:pt idx="0">
                  <c:v>5/4      VE</c:v>
                </c:pt>
                <c:pt idx="1">
                  <c:v>5/18     V1</c:v>
                </c:pt>
                <c:pt idx="2">
                  <c:v>6/1     V5</c:v>
                </c:pt>
                <c:pt idx="3">
                  <c:v>6/17    V9</c:v>
                </c:pt>
                <c:pt idx="4">
                  <c:v>6/29    V12</c:v>
                </c:pt>
                <c:pt idx="5">
                  <c:v>7/13 VT/R1</c:v>
                </c:pt>
              </c:strCache>
            </c:strRef>
          </c:cat>
          <c:val>
            <c:numRef>
              <c:f>'[All REC N Tracking Results 2017.xlsx]Monmouth'!$AE$67:$AJ$67</c:f>
              <c:numCache>
                <c:formatCode>General</c:formatCode>
                <c:ptCount val="6"/>
                <c:pt idx="0">
                  <c:v>162.60000000000002</c:v>
                </c:pt>
                <c:pt idx="1">
                  <c:v>211.2</c:v>
                </c:pt>
                <c:pt idx="2">
                  <c:v>240.39999999999998</c:v>
                </c:pt>
                <c:pt idx="3">
                  <c:v>156</c:v>
                </c:pt>
                <c:pt idx="4">
                  <c:v>132.6</c:v>
                </c:pt>
                <c:pt idx="5">
                  <c:v>103.4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F75-4644-9EB0-895B2AEF94A8}"/>
            </c:ext>
          </c:extLst>
        </c:ser>
        <c:ser>
          <c:idx val="1"/>
          <c:order val="1"/>
          <c:tx>
            <c:strRef>
              <c:f>'[All REC N Tracking Results 2017.xlsx]Monmouth'!$AD$68</c:f>
              <c:strCache>
                <c:ptCount val="1"/>
                <c:pt idx="0">
                  <c:v>200FnoNS</c:v>
                </c:pt>
              </c:strCache>
            </c:strRef>
          </c:tx>
          <c:marker>
            <c:symbol val="none"/>
          </c:marker>
          <c:cat>
            <c:strRef>
              <c:f>'[All REC N Tracking Results 2017.xlsx]Monmouth'!$AE$66:$AJ$66</c:f>
              <c:strCache>
                <c:ptCount val="6"/>
                <c:pt idx="0">
                  <c:v>5/4      VE</c:v>
                </c:pt>
                <c:pt idx="1">
                  <c:v>5/18     V1</c:v>
                </c:pt>
                <c:pt idx="2">
                  <c:v>6/1     V5</c:v>
                </c:pt>
                <c:pt idx="3">
                  <c:v>6/17    V9</c:v>
                </c:pt>
                <c:pt idx="4">
                  <c:v>6/29    V12</c:v>
                </c:pt>
                <c:pt idx="5">
                  <c:v>7/13 VT/R1</c:v>
                </c:pt>
              </c:strCache>
            </c:strRef>
          </c:cat>
          <c:val>
            <c:numRef>
              <c:f>'[All REC N Tracking Results 2017.xlsx]Monmouth'!$AE$68:$AJ$68</c:f>
              <c:numCache>
                <c:formatCode>General</c:formatCode>
                <c:ptCount val="6"/>
                <c:pt idx="0">
                  <c:v>171.4</c:v>
                </c:pt>
                <c:pt idx="1">
                  <c:v>211.40000000000003</c:v>
                </c:pt>
                <c:pt idx="2">
                  <c:v>254.8</c:v>
                </c:pt>
                <c:pt idx="3">
                  <c:v>140.6</c:v>
                </c:pt>
                <c:pt idx="4">
                  <c:v>102.4</c:v>
                </c:pt>
                <c:pt idx="5">
                  <c:v>82.8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F75-4644-9EB0-895B2AEF94A8}"/>
            </c:ext>
          </c:extLst>
        </c:ser>
        <c:ser>
          <c:idx val="2"/>
          <c:order val="2"/>
          <c:tx>
            <c:strRef>
              <c:f>'[All REC N Tracking Results 2017.xlsx]Monmouth'!$AD$69</c:f>
              <c:strCache>
                <c:ptCount val="1"/>
                <c:pt idx="0">
                  <c:v>F100+P+SD</c:v>
                </c:pt>
              </c:strCache>
            </c:strRef>
          </c:tx>
          <c:marker>
            <c:symbol val="none"/>
          </c:marker>
          <c:cat>
            <c:strRef>
              <c:f>'[All REC N Tracking Results 2017.xlsx]Monmouth'!$AE$66:$AJ$66</c:f>
              <c:strCache>
                <c:ptCount val="6"/>
                <c:pt idx="0">
                  <c:v>5/4      VE</c:v>
                </c:pt>
                <c:pt idx="1">
                  <c:v>5/18     V1</c:v>
                </c:pt>
                <c:pt idx="2">
                  <c:v>6/1     V5</c:v>
                </c:pt>
                <c:pt idx="3">
                  <c:v>6/17    V9</c:v>
                </c:pt>
                <c:pt idx="4">
                  <c:v>6/29    V12</c:v>
                </c:pt>
                <c:pt idx="5">
                  <c:v>7/13 VT/R1</c:v>
                </c:pt>
              </c:strCache>
            </c:strRef>
          </c:cat>
          <c:val>
            <c:numRef>
              <c:f>'[All REC N Tracking Results 2017.xlsx]Monmouth'!$AE$69:$AJ$69</c:f>
              <c:numCache>
                <c:formatCode>General</c:formatCode>
                <c:ptCount val="6"/>
                <c:pt idx="0">
                  <c:v>153.19999999999999</c:v>
                </c:pt>
                <c:pt idx="1">
                  <c:v>178.8</c:v>
                </c:pt>
                <c:pt idx="2">
                  <c:v>198.40000000000003</c:v>
                </c:pt>
                <c:pt idx="3">
                  <c:v>107.20000000000002</c:v>
                </c:pt>
                <c:pt idx="4">
                  <c:v>87.6</c:v>
                </c:pt>
                <c:pt idx="5">
                  <c:v>106.4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F75-4644-9EB0-895B2AEF94A8}"/>
            </c:ext>
          </c:extLst>
        </c:ser>
        <c:ser>
          <c:idx val="3"/>
          <c:order val="3"/>
          <c:tx>
            <c:strRef>
              <c:f>'[All REC N Tracking Results 2017.xlsx]Monmouth'!$AD$70</c:f>
              <c:strCache>
                <c:ptCount val="1"/>
                <c:pt idx="0">
                  <c:v>F100+NS</c:v>
                </c:pt>
              </c:strCache>
            </c:strRef>
          </c:tx>
          <c:marker>
            <c:symbol val="none"/>
          </c:marker>
          <c:cat>
            <c:strRef>
              <c:f>'[All REC N Tracking Results 2017.xlsx]Monmouth'!$AE$66:$AJ$66</c:f>
              <c:strCache>
                <c:ptCount val="6"/>
                <c:pt idx="0">
                  <c:v>5/4      VE</c:v>
                </c:pt>
                <c:pt idx="1">
                  <c:v>5/18     V1</c:v>
                </c:pt>
                <c:pt idx="2">
                  <c:v>6/1     V5</c:v>
                </c:pt>
                <c:pt idx="3">
                  <c:v>6/17    V9</c:v>
                </c:pt>
                <c:pt idx="4">
                  <c:v>6/29    V12</c:v>
                </c:pt>
                <c:pt idx="5">
                  <c:v>7/13 VT/R1</c:v>
                </c:pt>
              </c:strCache>
            </c:strRef>
          </c:cat>
          <c:val>
            <c:numRef>
              <c:f>'[All REC N Tracking Results 2017.xlsx]Monmouth'!$AE$70:$AJ$70</c:f>
              <c:numCache>
                <c:formatCode>General</c:formatCode>
                <c:ptCount val="6"/>
                <c:pt idx="0">
                  <c:v>129.6</c:v>
                </c:pt>
                <c:pt idx="1">
                  <c:v>152.4</c:v>
                </c:pt>
                <c:pt idx="2">
                  <c:v>163.4</c:v>
                </c:pt>
                <c:pt idx="3">
                  <c:v>87.6</c:v>
                </c:pt>
                <c:pt idx="4">
                  <c:v>70</c:v>
                </c:pt>
                <c:pt idx="5">
                  <c:v>61.8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F75-4644-9EB0-895B2AEF94A8}"/>
            </c:ext>
          </c:extLst>
        </c:ser>
        <c:ser>
          <c:idx val="4"/>
          <c:order val="4"/>
          <c:tx>
            <c:strRef>
              <c:f>'[All REC N Tracking Results 2017.xlsx]Monmouth'!$AD$71</c:f>
              <c:strCache>
                <c:ptCount val="1"/>
                <c:pt idx="0">
                  <c:v>200SnoNS</c:v>
                </c:pt>
              </c:strCache>
            </c:strRef>
          </c:tx>
          <c:marker>
            <c:symbol val="none"/>
          </c:marker>
          <c:cat>
            <c:strRef>
              <c:f>'[All REC N Tracking Results 2017.xlsx]Monmouth'!$AE$66:$AJ$66</c:f>
              <c:strCache>
                <c:ptCount val="6"/>
                <c:pt idx="0">
                  <c:v>5/4      VE</c:v>
                </c:pt>
                <c:pt idx="1">
                  <c:v>5/18     V1</c:v>
                </c:pt>
                <c:pt idx="2">
                  <c:v>6/1     V5</c:v>
                </c:pt>
                <c:pt idx="3">
                  <c:v>6/17    V9</c:v>
                </c:pt>
                <c:pt idx="4">
                  <c:v>6/29    V12</c:v>
                </c:pt>
                <c:pt idx="5">
                  <c:v>7/13 VT/R1</c:v>
                </c:pt>
              </c:strCache>
            </c:strRef>
          </c:cat>
          <c:val>
            <c:numRef>
              <c:f>'[All REC N Tracking Results 2017.xlsx]Monmouth'!$AE$71:$AJ$71</c:f>
              <c:numCache>
                <c:formatCode>General</c:formatCode>
                <c:ptCount val="6"/>
                <c:pt idx="0">
                  <c:v>245.60000000000002</c:v>
                </c:pt>
                <c:pt idx="1">
                  <c:v>248.2</c:v>
                </c:pt>
                <c:pt idx="2">
                  <c:v>281.60000000000002</c:v>
                </c:pt>
                <c:pt idx="3">
                  <c:v>178.2</c:v>
                </c:pt>
                <c:pt idx="4">
                  <c:v>94.2</c:v>
                </c:pt>
                <c:pt idx="5">
                  <c:v>194.6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F75-4644-9EB0-895B2AEF94A8}"/>
            </c:ext>
          </c:extLst>
        </c:ser>
        <c:ser>
          <c:idx val="5"/>
          <c:order val="5"/>
          <c:tx>
            <c:strRef>
              <c:f>'[All REC N Tracking Results 2017.xlsx]Monmouth'!$AD$72</c:f>
              <c:strCache>
                <c:ptCount val="1"/>
                <c:pt idx="0">
                  <c:v>200S+NS</c:v>
                </c:pt>
              </c:strCache>
            </c:strRef>
          </c:tx>
          <c:marker>
            <c:symbol val="none"/>
          </c:marker>
          <c:cat>
            <c:strRef>
              <c:f>'[All REC N Tracking Results 2017.xlsx]Monmouth'!$AE$66:$AJ$66</c:f>
              <c:strCache>
                <c:ptCount val="6"/>
                <c:pt idx="0">
                  <c:v>5/4      VE</c:v>
                </c:pt>
                <c:pt idx="1">
                  <c:v>5/18     V1</c:v>
                </c:pt>
                <c:pt idx="2">
                  <c:v>6/1     V5</c:v>
                </c:pt>
                <c:pt idx="3">
                  <c:v>6/17    V9</c:v>
                </c:pt>
                <c:pt idx="4">
                  <c:v>6/29    V12</c:v>
                </c:pt>
                <c:pt idx="5">
                  <c:v>7/13 VT/R1</c:v>
                </c:pt>
              </c:strCache>
            </c:strRef>
          </c:cat>
          <c:val>
            <c:numRef>
              <c:f>'[All REC N Tracking Results 2017.xlsx]Monmouth'!$AE$72:$AJ$72</c:f>
              <c:numCache>
                <c:formatCode>General</c:formatCode>
                <c:ptCount val="6"/>
                <c:pt idx="0">
                  <c:v>251.39999999999998</c:v>
                </c:pt>
                <c:pt idx="1">
                  <c:v>240.39999999999998</c:v>
                </c:pt>
                <c:pt idx="2">
                  <c:v>238.6</c:v>
                </c:pt>
                <c:pt idx="3">
                  <c:v>174.2</c:v>
                </c:pt>
                <c:pt idx="4">
                  <c:v>103</c:v>
                </c:pt>
                <c:pt idx="5">
                  <c:v>134.6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F75-4644-9EB0-895B2AEF94A8}"/>
            </c:ext>
          </c:extLst>
        </c:ser>
        <c:ser>
          <c:idx val="6"/>
          <c:order val="6"/>
          <c:tx>
            <c:strRef>
              <c:f>'[All REC N Tracking Results 2017.xlsx]Monmouth'!$AD$73</c:f>
              <c:strCache>
                <c:ptCount val="1"/>
                <c:pt idx="0">
                  <c:v>50P+150 SD</c:v>
                </c:pt>
              </c:strCache>
            </c:strRef>
          </c:tx>
          <c:marker>
            <c:symbol val="none"/>
          </c:marker>
          <c:cat>
            <c:strRef>
              <c:f>'[All REC N Tracking Results 2017.xlsx]Monmouth'!$AE$66:$AJ$66</c:f>
              <c:strCache>
                <c:ptCount val="6"/>
                <c:pt idx="0">
                  <c:v>5/4      VE</c:v>
                </c:pt>
                <c:pt idx="1">
                  <c:v>5/18     V1</c:v>
                </c:pt>
                <c:pt idx="2">
                  <c:v>6/1     V5</c:v>
                </c:pt>
                <c:pt idx="3">
                  <c:v>6/17    V9</c:v>
                </c:pt>
                <c:pt idx="4">
                  <c:v>6/29    V12</c:v>
                </c:pt>
                <c:pt idx="5">
                  <c:v>7/13 VT/R1</c:v>
                </c:pt>
              </c:strCache>
            </c:strRef>
          </c:cat>
          <c:val>
            <c:numRef>
              <c:f>'[All REC N Tracking Results 2017.xlsx]Monmouth'!$AE$73:$AJ$73</c:f>
              <c:numCache>
                <c:formatCode>General</c:formatCode>
                <c:ptCount val="6"/>
                <c:pt idx="0">
                  <c:v>111</c:v>
                </c:pt>
                <c:pt idx="1">
                  <c:v>107.80000000000001</c:v>
                </c:pt>
                <c:pt idx="2">
                  <c:v>148</c:v>
                </c:pt>
                <c:pt idx="3">
                  <c:v>95.199999999999989</c:v>
                </c:pt>
                <c:pt idx="4">
                  <c:v>125.2</c:v>
                </c:pt>
                <c:pt idx="5">
                  <c:v>113.8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F75-4644-9EB0-895B2AEF94A8}"/>
            </c:ext>
          </c:extLst>
        </c:ser>
        <c:ser>
          <c:idx val="7"/>
          <c:order val="7"/>
          <c:tx>
            <c:strRef>
              <c:f>'[All REC N Tracking Results 2017.xlsx]Monmouth'!$AD$74</c:f>
              <c:strCache>
                <c:ptCount val="1"/>
                <c:pt idx="0">
                  <c:v>no N</c:v>
                </c:pt>
              </c:strCache>
            </c:strRef>
          </c:tx>
          <c:marker>
            <c:symbol val="none"/>
          </c:marker>
          <c:cat>
            <c:strRef>
              <c:f>'[All REC N Tracking Results 2017.xlsx]Monmouth'!$AE$66:$AJ$66</c:f>
              <c:strCache>
                <c:ptCount val="6"/>
                <c:pt idx="0">
                  <c:v>5/4      VE</c:v>
                </c:pt>
                <c:pt idx="1">
                  <c:v>5/18     V1</c:v>
                </c:pt>
                <c:pt idx="2">
                  <c:v>6/1     V5</c:v>
                </c:pt>
                <c:pt idx="3">
                  <c:v>6/17    V9</c:v>
                </c:pt>
                <c:pt idx="4">
                  <c:v>6/29    V12</c:v>
                </c:pt>
                <c:pt idx="5">
                  <c:v>7/13 VT/R1</c:v>
                </c:pt>
              </c:strCache>
            </c:strRef>
          </c:cat>
          <c:val>
            <c:numRef>
              <c:f>'[All REC N Tracking Results 2017.xlsx]Monmouth'!$AE$74:$AJ$74</c:f>
              <c:numCache>
                <c:formatCode>General</c:formatCode>
                <c:ptCount val="6"/>
                <c:pt idx="0">
                  <c:v>57</c:v>
                </c:pt>
                <c:pt idx="1">
                  <c:v>79.8</c:v>
                </c:pt>
                <c:pt idx="2">
                  <c:v>104.6</c:v>
                </c:pt>
                <c:pt idx="3">
                  <c:v>44.4</c:v>
                </c:pt>
                <c:pt idx="4">
                  <c:v>42</c:v>
                </c:pt>
                <c:pt idx="5">
                  <c:v>49.199999999999996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FF75-4644-9EB0-895B2AEF94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8617600"/>
        <c:axId val="288247168"/>
      </c:lineChart>
      <c:catAx>
        <c:axId val="278617600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Sampling date-stage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2800"/>
            </a:pPr>
            <a:endParaRPr lang="en-US"/>
          </a:p>
        </c:txPr>
        <c:crossAx val="288247168"/>
        <c:crosses val="autoZero"/>
        <c:auto val="1"/>
        <c:lblAlgn val="ctr"/>
        <c:lblOffset val="100"/>
        <c:noMultiLvlLbl val="0"/>
      </c:catAx>
      <c:valAx>
        <c:axId val="2882471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Soil N in top 2 ft., lb/ac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278617600"/>
        <c:crosses val="autoZero"/>
        <c:crossBetween val="between"/>
      </c:valAx>
    </c:plotArea>
    <c:legend>
      <c:legendPos val="t"/>
      <c:overlay val="0"/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rgbClr val="000000"/>
                </a:solidFill>
              </a:rPr>
              <a:t>Monmouth N-tracking yields, 2017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Yields!$C$3:$C$10</c:f>
              <c:strCache>
                <c:ptCount val="8"/>
                <c:pt idx="0">
                  <c:v>200F+NS</c:v>
                </c:pt>
                <c:pt idx="1">
                  <c:v>200F no NS</c:v>
                </c:pt>
                <c:pt idx="2">
                  <c:v>100F+50P+50SD</c:v>
                </c:pt>
                <c:pt idx="3">
                  <c:v>200S+NS</c:v>
                </c:pt>
                <c:pt idx="4">
                  <c:v>200S no NS</c:v>
                </c:pt>
                <c:pt idx="5">
                  <c:v>50P+150SD</c:v>
                </c:pt>
                <c:pt idx="6">
                  <c:v>100F+NS</c:v>
                </c:pt>
                <c:pt idx="7">
                  <c:v>no N</c:v>
                </c:pt>
              </c:strCache>
            </c:strRef>
          </c:cat>
          <c:val>
            <c:numRef>
              <c:f>Yields!$D$3:$D$10</c:f>
              <c:numCache>
                <c:formatCode>0</c:formatCode>
                <c:ptCount val="8"/>
                <c:pt idx="0">
                  <c:v>273.61</c:v>
                </c:pt>
                <c:pt idx="1">
                  <c:v>270.81</c:v>
                </c:pt>
                <c:pt idx="2">
                  <c:v>280.29000000000002</c:v>
                </c:pt>
                <c:pt idx="3">
                  <c:v>274.97000000000003</c:v>
                </c:pt>
                <c:pt idx="4">
                  <c:v>270.69</c:v>
                </c:pt>
                <c:pt idx="5">
                  <c:v>257.44</c:v>
                </c:pt>
                <c:pt idx="6">
                  <c:v>234.84</c:v>
                </c:pt>
                <c:pt idx="7">
                  <c:v>205.17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21-4112-B981-201D25C115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279051264"/>
        <c:axId val="288250048"/>
      </c:barChart>
      <c:catAx>
        <c:axId val="27905126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N treatment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8250048"/>
        <c:crosses val="autoZero"/>
        <c:auto val="1"/>
        <c:lblAlgn val="ctr"/>
        <c:lblOffset val="100"/>
        <c:noMultiLvlLbl val="0"/>
      </c:catAx>
      <c:valAx>
        <c:axId val="2882500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Yield, bu/acre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9051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Soil N after harvest, Monmouth, 2017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'[All REC N Tracking Results 2017.xlsx]Monmouth'!$AW$71:$AW$74</c:f>
              <c:strCache>
                <c:ptCount val="4"/>
                <c:pt idx="0">
                  <c:v>200F+NS</c:v>
                </c:pt>
                <c:pt idx="1">
                  <c:v>200S-NS</c:v>
                </c:pt>
                <c:pt idx="2">
                  <c:v>50P+150 SD</c:v>
                </c:pt>
                <c:pt idx="3">
                  <c:v>no N</c:v>
                </c:pt>
              </c:strCache>
            </c:strRef>
          </c:cat>
          <c:val>
            <c:numRef>
              <c:f>'[All REC N Tracking Results 2017.xlsx]Monmouth'!$AX$71:$AX$74</c:f>
              <c:numCache>
                <c:formatCode>General</c:formatCode>
                <c:ptCount val="4"/>
                <c:pt idx="0">
                  <c:v>47</c:v>
                </c:pt>
                <c:pt idx="1">
                  <c:v>41</c:v>
                </c:pt>
                <c:pt idx="2">
                  <c:v>36.999999999999993</c:v>
                </c:pt>
                <c:pt idx="3">
                  <c:v>18.599999999999998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6B-4067-8FAF-5A4CF37D36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79051776"/>
        <c:axId val="291660928"/>
      </c:barChart>
      <c:catAx>
        <c:axId val="279051776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N treatment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291660928"/>
        <c:crosses val="autoZero"/>
        <c:auto val="1"/>
        <c:lblAlgn val="ctr"/>
        <c:lblOffset val="100"/>
        <c:noMultiLvlLbl val="0"/>
      </c:catAx>
      <c:valAx>
        <c:axId val="2916609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Soil N in top 2 ft., lb/acre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2790517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Piatt County Soy-Corn 2017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'[2017 on-farm N-Rate trial results.xlsx]Sam Brandenberg SC'!$N$53</c:f>
              <c:strCache>
                <c:ptCount val="1"/>
                <c:pt idx="0">
                  <c:v>Fall NH3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iamond"/>
            <c:size val="8"/>
            <c:spPr>
              <a:solidFill>
                <a:schemeClr val="accent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'[2017 on-farm N-Rate trial results.xlsx]Sam Brandenberg SC'!$M$54:$M$59</c:f>
              <c:numCache>
                <c:formatCode>General</c:formatCode>
                <c:ptCount val="6"/>
                <c:pt idx="0">
                  <c:v>45</c:v>
                </c:pt>
                <c:pt idx="1">
                  <c:v>95</c:v>
                </c:pt>
                <c:pt idx="2">
                  <c:v>145</c:v>
                </c:pt>
                <c:pt idx="3">
                  <c:v>195</c:v>
                </c:pt>
                <c:pt idx="4">
                  <c:v>245</c:v>
                </c:pt>
                <c:pt idx="5">
                  <c:v>295</c:v>
                </c:pt>
              </c:numCache>
            </c:numRef>
          </c:xVal>
          <c:yVal>
            <c:numRef>
              <c:f>'[2017 on-farm N-Rate trial results.xlsx]Sam Brandenberg SC'!$N$54:$N$59</c:f>
              <c:numCache>
                <c:formatCode>General</c:formatCode>
                <c:ptCount val="6"/>
                <c:pt idx="0">
                  <c:v>160.15210543907713</c:v>
                </c:pt>
                <c:pt idx="1">
                  <c:v>215.73561580940046</c:v>
                </c:pt>
                <c:pt idx="2">
                  <c:v>235.0956643584914</c:v>
                </c:pt>
                <c:pt idx="3">
                  <c:v>258.11180120238816</c:v>
                </c:pt>
                <c:pt idx="4">
                  <c:v>244.66940721131422</c:v>
                </c:pt>
                <c:pt idx="5">
                  <c:v>249.93381717302319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DDD-4596-97B1-47956E39D9D9}"/>
            </c:ext>
          </c:extLst>
        </c:ser>
        <c:ser>
          <c:idx val="1"/>
          <c:order val="1"/>
          <c:tx>
            <c:strRef>
              <c:f>'[2017 on-farm N-Rate trial results.xlsx]Sam Brandenberg SC'!$O$53</c:f>
              <c:strCache>
                <c:ptCount val="1"/>
                <c:pt idx="0">
                  <c:v>Spring NH3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rgbClr val="FFC000"/>
              </a:solidFill>
              <a:ln w="9525">
                <a:solidFill>
                  <a:sysClr val="windowText" lastClr="000000"/>
                </a:solidFill>
              </a:ln>
              <a:effectLst/>
            </c:spPr>
          </c:marker>
          <c:xVal>
            <c:numRef>
              <c:f>'[2017 on-farm N-Rate trial results.xlsx]Sam Brandenberg SC'!$M$54:$M$59</c:f>
              <c:numCache>
                <c:formatCode>General</c:formatCode>
                <c:ptCount val="6"/>
                <c:pt idx="0">
                  <c:v>45</c:v>
                </c:pt>
                <c:pt idx="1">
                  <c:v>95</c:v>
                </c:pt>
                <c:pt idx="2">
                  <c:v>145</c:v>
                </c:pt>
                <c:pt idx="3">
                  <c:v>195</c:v>
                </c:pt>
                <c:pt idx="4">
                  <c:v>245</c:v>
                </c:pt>
                <c:pt idx="5">
                  <c:v>295</c:v>
                </c:pt>
              </c:numCache>
            </c:numRef>
          </c:xVal>
          <c:yVal>
            <c:numRef>
              <c:f>'[2017 on-farm N-Rate trial results.xlsx]Sam Brandenberg SC'!$O$54:$O$59</c:f>
              <c:numCache>
                <c:formatCode>General</c:formatCode>
                <c:ptCount val="6"/>
                <c:pt idx="0">
                  <c:v>160.15210543907713</c:v>
                </c:pt>
                <c:pt idx="1">
                  <c:v>218.22654343013696</c:v>
                </c:pt>
                <c:pt idx="2">
                  <c:v>249.0095960013216</c:v>
                </c:pt>
                <c:pt idx="3">
                  <c:v>253.10822469495301</c:v>
                </c:pt>
                <c:pt idx="4">
                  <c:v>250.44637263357777</c:v>
                </c:pt>
                <c:pt idx="5">
                  <c:v>253.38830644274938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9DDD-4596-97B1-47956E39D9D9}"/>
            </c:ext>
          </c:extLst>
        </c:ser>
        <c:ser>
          <c:idx val="2"/>
          <c:order val="2"/>
          <c:spPr>
            <a:ln w="38100" cap="rnd">
              <a:solidFill>
                <a:srgbClr val="4F81BD"/>
              </a:solidFill>
              <a:round/>
            </a:ln>
            <a:effectLst/>
          </c:spPr>
          <c:marker>
            <c:symbol val="none"/>
          </c:marker>
          <c:xVal>
            <c:numRef>
              <c:f>'[2017 on-farm N-Rate trial results.xlsx]Sam Brandenberg SC'!$U$59:$U$68</c:f>
              <c:numCache>
                <c:formatCode>General</c:formatCode>
                <c:ptCount val="10"/>
                <c:pt idx="0">
                  <c:v>45</c:v>
                </c:pt>
                <c:pt idx="1">
                  <c:v>70</c:v>
                </c:pt>
                <c:pt idx="2">
                  <c:v>95</c:v>
                </c:pt>
                <c:pt idx="3">
                  <c:v>120</c:v>
                </c:pt>
                <c:pt idx="4">
                  <c:v>145</c:v>
                </c:pt>
                <c:pt idx="5">
                  <c:v>170</c:v>
                </c:pt>
                <c:pt idx="6">
                  <c:v>180</c:v>
                </c:pt>
                <c:pt idx="7">
                  <c:v>195.79691516709514</c:v>
                </c:pt>
                <c:pt idx="8">
                  <c:v>195.79691516709514</c:v>
                </c:pt>
                <c:pt idx="9">
                  <c:v>295</c:v>
                </c:pt>
              </c:numCache>
            </c:numRef>
          </c:xVal>
          <c:yVal>
            <c:numRef>
              <c:f>'[2017 on-farm N-Rate trial results.xlsx]Sam Brandenberg SC'!$V$59:$V$68</c:f>
              <c:numCache>
                <c:formatCode>General</c:formatCode>
                <c:ptCount val="10"/>
                <c:pt idx="0">
                  <c:v>161.77125000000001</c:v>
                </c:pt>
                <c:pt idx="1">
                  <c:v>188.67</c:v>
                </c:pt>
                <c:pt idx="2">
                  <c:v>210.70625000000001</c:v>
                </c:pt>
                <c:pt idx="3">
                  <c:v>227.88000000000002</c:v>
                </c:pt>
                <c:pt idx="4">
                  <c:v>240.19125</c:v>
                </c:pt>
                <c:pt idx="5">
                  <c:v>247.64000000000004</c:v>
                </c:pt>
                <c:pt idx="6">
                  <c:v>249.25799999999998</c:v>
                </c:pt>
                <c:pt idx="7">
                  <c:v>250.22872043701798</c:v>
                </c:pt>
                <c:pt idx="8">
                  <c:v>250.22872043701798</c:v>
                </c:pt>
                <c:pt idx="9">
                  <c:v>250.22872043701798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9DDD-4596-97B1-47956E39D9D9}"/>
            </c:ext>
          </c:extLst>
        </c:ser>
        <c:ser>
          <c:idx val="3"/>
          <c:order val="3"/>
          <c:spPr>
            <a:ln w="3810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xVal>
            <c:numRef>
              <c:f>'[2017 on-farm N-Rate trial results.xlsx]Sam Brandenberg SC'!$AA$59:$AA$67</c:f>
              <c:numCache>
                <c:formatCode>General</c:formatCode>
                <c:ptCount val="9"/>
                <c:pt idx="0">
                  <c:v>45</c:v>
                </c:pt>
                <c:pt idx="1">
                  <c:v>70</c:v>
                </c:pt>
                <c:pt idx="2">
                  <c:v>95</c:v>
                </c:pt>
                <c:pt idx="3">
                  <c:v>120</c:v>
                </c:pt>
                <c:pt idx="4">
                  <c:v>145</c:v>
                </c:pt>
                <c:pt idx="5">
                  <c:v>170</c:v>
                </c:pt>
                <c:pt idx="6">
                  <c:v>171.46193771626295</c:v>
                </c:pt>
                <c:pt idx="7">
                  <c:v>171.46193771626295</c:v>
                </c:pt>
                <c:pt idx="8">
                  <c:v>295</c:v>
                </c:pt>
              </c:numCache>
            </c:numRef>
          </c:xVal>
          <c:yVal>
            <c:numRef>
              <c:f>'[2017 on-farm N-Rate trial results.xlsx]Sam Brandenberg SC'!$AB$59:$AB$67</c:f>
              <c:numCache>
                <c:formatCode>General</c:formatCode>
                <c:ptCount val="9"/>
                <c:pt idx="0">
                  <c:v>160.02390000000003</c:v>
                </c:pt>
                <c:pt idx="1">
                  <c:v>192.95889999999997</c:v>
                </c:pt>
                <c:pt idx="2">
                  <c:v>218.66889999999998</c:v>
                </c:pt>
                <c:pt idx="3">
                  <c:v>237.15389999999999</c:v>
                </c:pt>
                <c:pt idx="4">
                  <c:v>248.41390000000001</c:v>
                </c:pt>
                <c:pt idx="5">
                  <c:v>252.44890000000001</c:v>
                </c:pt>
                <c:pt idx="6">
                  <c:v>252.46125337370245</c:v>
                </c:pt>
                <c:pt idx="7">
                  <c:v>252.46125337370245</c:v>
                </c:pt>
                <c:pt idx="8">
                  <c:v>252.46125337370245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9DDD-4596-97B1-47956E39D9D9}"/>
            </c:ext>
          </c:extLst>
        </c:ser>
        <c:ser>
          <c:idx val="4"/>
          <c:order val="4"/>
          <c:tx>
            <c:v>Optimum Fall N</c:v>
          </c:tx>
          <c:spPr>
            <a:ln w="25400" cap="rnd">
              <a:noFill/>
              <a:round/>
            </a:ln>
            <a:effectLst/>
          </c:spPr>
          <c:marker>
            <c:symbol val="triangle"/>
            <c:size val="11"/>
            <c:spPr>
              <a:solidFill>
                <a:srgbClr val="FFFF00"/>
              </a:solidFill>
              <a:ln w="9525">
                <a:solidFill>
                  <a:sysClr val="windowText" lastClr="000000"/>
                </a:solidFill>
              </a:ln>
              <a:effectLst/>
            </c:spPr>
          </c:marker>
          <c:xVal>
            <c:numRef>
              <c:f>'[2017 on-farm N-Rate trial results.xlsx]Sam Brandenberg SC'!$W$56</c:f>
              <c:numCache>
                <c:formatCode>General</c:formatCode>
                <c:ptCount val="1"/>
                <c:pt idx="0">
                  <c:v>182.94344473007712</c:v>
                </c:pt>
              </c:numCache>
            </c:numRef>
          </c:xVal>
          <c:yVal>
            <c:numRef>
              <c:f>'[2017 on-farm N-Rate trial results.xlsx]Sam Brandenberg SC'!$X$56</c:f>
              <c:numCache>
                <c:formatCode>General</c:formatCode>
                <c:ptCount val="1"/>
                <c:pt idx="0">
                  <c:v>249.58604691516709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9DDD-4596-97B1-47956E39D9D9}"/>
            </c:ext>
          </c:extLst>
        </c:ser>
        <c:ser>
          <c:idx val="5"/>
          <c:order val="5"/>
          <c:tx>
            <c:v>Opt. Spring N</c:v>
          </c:tx>
          <c:spPr>
            <a:ln w="25400" cap="rnd">
              <a:noFill/>
              <a:round/>
            </a:ln>
            <a:effectLst/>
          </c:spPr>
          <c:marker>
            <c:symbol val="triangle"/>
            <c:size val="11"/>
            <c:spPr>
              <a:solidFill>
                <a:srgbClr val="00B050"/>
              </a:solidFill>
              <a:ln w="9525">
                <a:solidFill>
                  <a:sysClr val="windowText" lastClr="000000"/>
                </a:solidFill>
              </a:ln>
              <a:effectLst/>
            </c:spPr>
          </c:marker>
          <c:xVal>
            <c:numRef>
              <c:f>'[2017 on-farm N-Rate trial results.xlsx]Sam Brandenberg SC'!$W$57</c:f>
              <c:numCache>
                <c:formatCode>General</c:formatCode>
                <c:ptCount val="1"/>
                <c:pt idx="0">
                  <c:v>162.81141868512108</c:v>
                </c:pt>
              </c:numCache>
            </c:numRef>
          </c:xVal>
          <c:yVal>
            <c:numRef>
              <c:f>'[2017 on-farm N-Rate trial results.xlsx]Sam Brandenberg SC'!$X$57</c:f>
              <c:numCache>
                <c:formatCode>General</c:formatCode>
                <c:ptCount val="1"/>
                <c:pt idx="0">
                  <c:v>252.02872742214532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9DDD-4596-97B1-47956E39D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2640960"/>
        <c:axId val="282641536"/>
      </c:scatterChart>
      <c:valAx>
        <c:axId val="282640960"/>
        <c:scaling>
          <c:orientation val="minMax"/>
          <c:max val="300"/>
          <c:min val="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N rate, lb N/acre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82641536"/>
        <c:crosses val="autoZero"/>
        <c:crossBetween val="midCat"/>
        <c:majorUnit val="50"/>
      </c:valAx>
      <c:valAx>
        <c:axId val="282641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Yield, bu/acre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82640960"/>
        <c:crosses val="autoZero"/>
        <c:crossBetween val="midCat"/>
      </c:valAx>
    </c:plotArea>
    <c:legend>
      <c:legendPos val="t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4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US" dirty="0"/>
              <a:t>On-farm N tracking 2017, avg 3 sites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'[On-farm N tracking 3 sites 2017.xlsx]All data'!$AO$59</c:f>
              <c:strCache>
                <c:ptCount val="1"/>
                <c:pt idx="0">
                  <c:v>No N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'[On-farm N tracking 3 sites 2017.xlsx]All data'!$AP$58:$AS$58</c:f>
              <c:strCache>
                <c:ptCount val="4"/>
                <c:pt idx="0">
                  <c:v>May 9</c:v>
                </c:pt>
                <c:pt idx="1">
                  <c:v>May 26</c:v>
                </c:pt>
                <c:pt idx="2">
                  <c:v>June 21</c:v>
                </c:pt>
                <c:pt idx="3">
                  <c:v>July 10</c:v>
                </c:pt>
              </c:strCache>
            </c:strRef>
          </c:cat>
          <c:val>
            <c:numRef>
              <c:f>'[On-farm N tracking 3 sites 2017.xlsx]All data'!$AP$59:$AS$59</c:f>
              <c:numCache>
                <c:formatCode>0</c:formatCode>
                <c:ptCount val="4"/>
                <c:pt idx="0">
                  <c:v>95</c:v>
                </c:pt>
                <c:pt idx="1">
                  <c:v>60.133333333333333</c:v>
                </c:pt>
                <c:pt idx="2">
                  <c:v>53.4</c:v>
                </c:pt>
                <c:pt idx="3">
                  <c:v>37.666666666666671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CE-4FDD-B669-B8C1D1A21EE2}"/>
            </c:ext>
          </c:extLst>
        </c:ser>
        <c:ser>
          <c:idx val="1"/>
          <c:order val="1"/>
          <c:tx>
            <c:strRef>
              <c:f>'[On-farm N tracking 3 sites 2017.xlsx]All data'!$AO$60</c:f>
              <c:strCache>
                <c:ptCount val="1"/>
                <c:pt idx="0">
                  <c:v>100F+P+SD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'[On-farm N tracking 3 sites 2017.xlsx]All data'!$AP$58:$AS$58</c:f>
              <c:strCache>
                <c:ptCount val="4"/>
                <c:pt idx="0">
                  <c:v>May 9</c:v>
                </c:pt>
                <c:pt idx="1">
                  <c:v>May 26</c:v>
                </c:pt>
                <c:pt idx="2">
                  <c:v>June 21</c:v>
                </c:pt>
                <c:pt idx="3">
                  <c:v>July 10</c:v>
                </c:pt>
              </c:strCache>
            </c:strRef>
          </c:cat>
          <c:val>
            <c:numRef>
              <c:f>'[On-farm N tracking 3 sites 2017.xlsx]All data'!$AP$60:$AS$60</c:f>
              <c:numCache>
                <c:formatCode>0</c:formatCode>
                <c:ptCount val="4"/>
                <c:pt idx="0">
                  <c:v>193</c:v>
                </c:pt>
                <c:pt idx="1">
                  <c:v>139.80000000000001</c:v>
                </c:pt>
                <c:pt idx="2">
                  <c:v>106</c:v>
                </c:pt>
                <c:pt idx="3">
                  <c:v>108.39999999999999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CE-4FDD-B669-B8C1D1A21EE2}"/>
            </c:ext>
          </c:extLst>
        </c:ser>
        <c:ser>
          <c:idx val="2"/>
          <c:order val="2"/>
          <c:tx>
            <c:strRef>
              <c:f>'[On-farm N tracking 3 sites 2017.xlsx]All data'!$AO$61</c:f>
              <c:strCache>
                <c:ptCount val="1"/>
                <c:pt idx="0">
                  <c:v>200F no NS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'[On-farm N tracking 3 sites 2017.xlsx]All data'!$AP$58:$AS$58</c:f>
              <c:strCache>
                <c:ptCount val="4"/>
                <c:pt idx="0">
                  <c:v>May 9</c:v>
                </c:pt>
                <c:pt idx="1">
                  <c:v>May 26</c:v>
                </c:pt>
                <c:pt idx="2">
                  <c:v>June 21</c:v>
                </c:pt>
                <c:pt idx="3">
                  <c:v>July 10</c:v>
                </c:pt>
              </c:strCache>
            </c:strRef>
          </c:cat>
          <c:val>
            <c:numRef>
              <c:f>'[On-farm N tracking 3 sites 2017.xlsx]All data'!$AP$61:$AS$61</c:f>
              <c:numCache>
                <c:formatCode>0</c:formatCode>
                <c:ptCount val="4"/>
                <c:pt idx="0">
                  <c:v>223.19999999999996</c:v>
                </c:pt>
                <c:pt idx="1">
                  <c:v>155.46666666666667</c:v>
                </c:pt>
                <c:pt idx="2">
                  <c:v>72.066666666666663</c:v>
                </c:pt>
                <c:pt idx="3">
                  <c:v>70.8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CE-4FDD-B669-B8C1D1A21EE2}"/>
            </c:ext>
          </c:extLst>
        </c:ser>
        <c:ser>
          <c:idx val="3"/>
          <c:order val="3"/>
          <c:tx>
            <c:strRef>
              <c:f>'[On-farm N tracking 3 sites 2017.xlsx]All data'!$AO$62</c:f>
              <c:strCache>
                <c:ptCount val="1"/>
                <c:pt idx="0">
                  <c:v>200F + NS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'[On-farm N tracking 3 sites 2017.xlsx]All data'!$AP$58:$AS$58</c:f>
              <c:strCache>
                <c:ptCount val="4"/>
                <c:pt idx="0">
                  <c:v>May 9</c:v>
                </c:pt>
                <c:pt idx="1">
                  <c:v>May 26</c:v>
                </c:pt>
                <c:pt idx="2">
                  <c:v>June 21</c:v>
                </c:pt>
                <c:pt idx="3">
                  <c:v>July 10</c:v>
                </c:pt>
              </c:strCache>
            </c:strRef>
          </c:cat>
          <c:val>
            <c:numRef>
              <c:f>'[On-farm N tracking 3 sites 2017.xlsx]All data'!$AP$62:$AS$62</c:f>
              <c:numCache>
                <c:formatCode>0</c:formatCode>
                <c:ptCount val="4"/>
                <c:pt idx="0">
                  <c:v>184.06666666666669</c:v>
                </c:pt>
                <c:pt idx="1">
                  <c:v>181.19999999999996</c:v>
                </c:pt>
                <c:pt idx="2">
                  <c:v>88.333333333333329</c:v>
                </c:pt>
                <c:pt idx="3">
                  <c:v>72.533333333333346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6CE-4FDD-B669-B8C1D1A21EE2}"/>
            </c:ext>
          </c:extLst>
        </c:ser>
        <c:ser>
          <c:idx val="4"/>
          <c:order val="4"/>
          <c:tx>
            <c:strRef>
              <c:f>'[On-farm N tracking 3 sites 2017.xlsx]All data'!$AO$63</c:f>
              <c:strCache>
                <c:ptCount val="1"/>
                <c:pt idx="0">
                  <c:v>200S no NS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'[On-farm N tracking 3 sites 2017.xlsx]All data'!$AP$58:$AS$58</c:f>
              <c:strCache>
                <c:ptCount val="4"/>
                <c:pt idx="0">
                  <c:v>May 9</c:v>
                </c:pt>
                <c:pt idx="1">
                  <c:v>May 26</c:v>
                </c:pt>
                <c:pt idx="2">
                  <c:v>June 21</c:v>
                </c:pt>
                <c:pt idx="3">
                  <c:v>July 10</c:v>
                </c:pt>
              </c:strCache>
            </c:strRef>
          </c:cat>
          <c:val>
            <c:numRef>
              <c:f>'[On-farm N tracking 3 sites 2017.xlsx]All data'!$AP$63:$AS$63</c:f>
              <c:numCache>
                <c:formatCode>0</c:formatCode>
                <c:ptCount val="4"/>
                <c:pt idx="0">
                  <c:v>255</c:v>
                </c:pt>
                <c:pt idx="1">
                  <c:v>226.20000000000002</c:v>
                </c:pt>
                <c:pt idx="2">
                  <c:v>131.13333333333335</c:v>
                </c:pt>
                <c:pt idx="3">
                  <c:v>91.40000000000002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6CE-4FDD-B669-B8C1D1A21EE2}"/>
            </c:ext>
          </c:extLst>
        </c:ser>
        <c:ser>
          <c:idx val="5"/>
          <c:order val="5"/>
          <c:tx>
            <c:strRef>
              <c:f>'[On-farm N tracking 3 sites 2017.xlsx]All data'!$AO$64</c:f>
              <c:strCache>
                <c:ptCount val="1"/>
                <c:pt idx="0">
                  <c:v>200S + NS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'[On-farm N tracking 3 sites 2017.xlsx]All data'!$AP$58:$AS$58</c:f>
              <c:strCache>
                <c:ptCount val="4"/>
                <c:pt idx="0">
                  <c:v>May 9</c:v>
                </c:pt>
                <c:pt idx="1">
                  <c:v>May 26</c:v>
                </c:pt>
                <c:pt idx="2">
                  <c:v>June 21</c:v>
                </c:pt>
                <c:pt idx="3">
                  <c:v>July 10</c:v>
                </c:pt>
              </c:strCache>
            </c:strRef>
          </c:cat>
          <c:val>
            <c:numRef>
              <c:f>'[On-farm N tracking 3 sites 2017.xlsx]All data'!$AP$64:$AS$64</c:f>
              <c:numCache>
                <c:formatCode>0</c:formatCode>
                <c:ptCount val="4"/>
                <c:pt idx="0">
                  <c:v>211.6</c:v>
                </c:pt>
                <c:pt idx="1">
                  <c:v>167.93333333333331</c:v>
                </c:pt>
                <c:pt idx="2">
                  <c:v>157.46666666666667</c:v>
                </c:pt>
                <c:pt idx="3">
                  <c:v>124.46666666666668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6CE-4FDD-B669-B8C1D1A21EE2}"/>
            </c:ext>
          </c:extLst>
        </c:ser>
        <c:ser>
          <c:idx val="6"/>
          <c:order val="6"/>
          <c:tx>
            <c:strRef>
              <c:f>'[On-farm N tracking 3 sites 2017.xlsx]All data'!$AO$65</c:f>
              <c:strCache>
                <c:ptCount val="1"/>
                <c:pt idx="0">
                  <c:v>50P+150 SD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'[On-farm N tracking 3 sites 2017.xlsx]All data'!$AP$58:$AS$58</c:f>
              <c:strCache>
                <c:ptCount val="4"/>
                <c:pt idx="0">
                  <c:v>May 9</c:v>
                </c:pt>
                <c:pt idx="1">
                  <c:v>May 26</c:v>
                </c:pt>
                <c:pt idx="2">
                  <c:v>June 21</c:v>
                </c:pt>
                <c:pt idx="3">
                  <c:v>July 10</c:v>
                </c:pt>
              </c:strCache>
            </c:strRef>
          </c:cat>
          <c:val>
            <c:numRef>
              <c:f>'[On-farm N tracking 3 sites 2017.xlsx]All data'!$AP$65:$AS$65</c:f>
              <c:numCache>
                <c:formatCode>0</c:formatCode>
                <c:ptCount val="4"/>
                <c:pt idx="0">
                  <c:v>129.06666666666669</c:v>
                </c:pt>
                <c:pt idx="1">
                  <c:v>84.733333333333334</c:v>
                </c:pt>
                <c:pt idx="2">
                  <c:v>166.06666666666666</c:v>
                </c:pt>
                <c:pt idx="3">
                  <c:v>146.06666666666669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6CE-4FDD-B669-B8C1D1A21E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92166144"/>
        <c:axId val="291663808"/>
      </c:barChart>
      <c:catAx>
        <c:axId val="292166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91663808"/>
        <c:crosses val="autoZero"/>
        <c:auto val="1"/>
        <c:lblAlgn val="ctr"/>
        <c:lblOffset val="100"/>
        <c:noMultiLvlLbl val="0"/>
      </c:catAx>
      <c:valAx>
        <c:axId val="291663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N in top 2 ft., lb/acre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92166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US" dirty="0"/>
              <a:t>Average of 3 on-farm S-C trials, 2017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'[On-farm N tracking 3 sites 2017.xlsx]Soil N and yield'!$B$47:$B$53</c:f>
              <c:strCache>
                <c:ptCount val="7"/>
                <c:pt idx="0">
                  <c:v>200 Fall + NS</c:v>
                </c:pt>
                <c:pt idx="1">
                  <c:v>200 Fall no NS</c:v>
                </c:pt>
                <c:pt idx="2">
                  <c:v>200 Spring + NS</c:v>
                </c:pt>
                <c:pt idx="3">
                  <c:v>200 Spring no NS</c:v>
                </c:pt>
                <c:pt idx="4">
                  <c:v>50P + 150 SD</c:v>
                </c:pt>
                <c:pt idx="5">
                  <c:v>100F+50P+50SD</c:v>
                </c:pt>
                <c:pt idx="6">
                  <c:v>No N</c:v>
                </c:pt>
              </c:strCache>
            </c:strRef>
          </c:cat>
          <c:val>
            <c:numRef>
              <c:f>'[On-farm N tracking 3 sites 2017.xlsx]Soil N and yield'!$C$47:$C$53</c:f>
              <c:numCache>
                <c:formatCode>0</c:formatCode>
                <c:ptCount val="7"/>
                <c:pt idx="0">
                  <c:v>271.18333333333334</c:v>
                </c:pt>
                <c:pt idx="1">
                  <c:v>251.99666666666667</c:v>
                </c:pt>
                <c:pt idx="2">
                  <c:v>275.25333333333333</c:v>
                </c:pt>
                <c:pt idx="3">
                  <c:v>267.42333333333335</c:v>
                </c:pt>
                <c:pt idx="4">
                  <c:v>260.20333333333332</c:v>
                </c:pt>
                <c:pt idx="5">
                  <c:v>258.56</c:v>
                </c:pt>
                <c:pt idx="6">
                  <c:v>158.36666666666667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20-415E-881F-85560483745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92166656"/>
        <c:axId val="291666688"/>
      </c:barChart>
      <c:catAx>
        <c:axId val="29216665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N treatment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2400"/>
            </a:pPr>
            <a:endParaRPr lang="en-US"/>
          </a:p>
        </c:txPr>
        <c:crossAx val="291666688"/>
        <c:crosses val="autoZero"/>
        <c:auto val="1"/>
        <c:lblAlgn val="ctr"/>
        <c:lblOffset val="100"/>
        <c:noMultiLvlLbl val="0"/>
      </c:catAx>
      <c:valAx>
        <c:axId val="291666688"/>
        <c:scaling>
          <c:orientation val="minMax"/>
        </c:scaling>
        <c:delete val="0"/>
        <c:axPos val="b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/>
                  <a:t>Yield, bu/acre</a:t>
                </a:r>
              </a:p>
            </c:rich>
          </c:tx>
          <c:overlay val="0"/>
        </c:title>
        <c:numFmt formatCode="0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2921666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800"/>
      </a:pPr>
      <a:endParaRPr lang="en-US"/>
    </a:p>
  </c:txPr>
  <c:externalData r:id="rId1">
    <c:autoUpdate val="0"/>
  </c:externalData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DAP as N Source, 4 sites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'[DAP as N source 4 sites 16-17.xlsx]Sheet1'!$N$30</c:f>
              <c:strCache>
                <c:ptCount val="1"/>
                <c:pt idx="0">
                  <c:v>Spr UAN</c:v>
                </c:pt>
              </c:strCache>
            </c:strRef>
          </c:tx>
          <c:xVal>
            <c:numRef>
              <c:f>'[DAP as N source 4 sites 16-17.xlsx]Sheet1'!$M$31:$M$35</c:f>
              <c:numCache>
                <c:formatCode>General</c:formatCode>
                <c:ptCount val="5"/>
                <c:pt idx="0">
                  <c:v>100</c:v>
                </c:pt>
                <c:pt idx="1">
                  <c:v>120</c:v>
                </c:pt>
                <c:pt idx="2">
                  <c:v>140</c:v>
                </c:pt>
                <c:pt idx="3">
                  <c:v>160</c:v>
                </c:pt>
                <c:pt idx="4">
                  <c:v>180</c:v>
                </c:pt>
              </c:numCache>
            </c:numRef>
          </c:xVal>
          <c:yVal>
            <c:numRef>
              <c:f>'[DAP as N source 4 sites 16-17.xlsx]Sheet1'!$N$31:$N$35</c:f>
              <c:numCache>
                <c:formatCode>General</c:formatCode>
                <c:ptCount val="5"/>
                <c:pt idx="0">
                  <c:v>233.39099999999999</c:v>
                </c:pt>
                <c:pt idx="1">
                  <c:v>232.72</c:v>
                </c:pt>
                <c:pt idx="2">
                  <c:v>236.99</c:v>
                </c:pt>
                <c:pt idx="3">
                  <c:v>237.55</c:v>
                </c:pt>
                <c:pt idx="4">
                  <c:v>240.53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188-4EDF-978C-29EAB0C5D4EB}"/>
            </c:ext>
          </c:extLst>
        </c:ser>
        <c:ser>
          <c:idx val="1"/>
          <c:order val="1"/>
          <c:tx>
            <c:strRef>
              <c:f>'[DAP as N source 4 sites 16-17.xlsx]Sheet1'!$O$30</c:f>
              <c:strCache>
                <c:ptCount val="1"/>
                <c:pt idx="0">
                  <c:v>Fall DAP</c:v>
                </c:pt>
              </c:strCache>
            </c:strRef>
          </c:tx>
          <c:xVal>
            <c:numRef>
              <c:f>'[DAP as N source 4 sites 16-17.xlsx]Sheet1'!$M$31:$M$35</c:f>
              <c:numCache>
                <c:formatCode>General</c:formatCode>
                <c:ptCount val="5"/>
                <c:pt idx="0">
                  <c:v>100</c:v>
                </c:pt>
                <c:pt idx="1">
                  <c:v>120</c:v>
                </c:pt>
                <c:pt idx="2">
                  <c:v>140</c:v>
                </c:pt>
                <c:pt idx="3">
                  <c:v>160</c:v>
                </c:pt>
                <c:pt idx="4">
                  <c:v>180</c:v>
                </c:pt>
              </c:numCache>
            </c:numRef>
          </c:xVal>
          <c:yVal>
            <c:numRef>
              <c:f>'[DAP as N source 4 sites 16-17.xlsx]Sheet1'!$O$31:$O$35</c:f>
              <c:numCache>
                <c:formatCode>General</c:formatCode>
                <c:ptCount val="5"/>
                <c:pt idx="0">
                  <c:v>233.39</c:v>
                </c:pt>
                <c:pt idx="1">
                  <c:v>235.53</c:v>
                </c:pt>
                <c:pt idx="2">
                  <c:v>237.62</c:v>
                </c:pt>
                <c:pt idx="3">
                  <c:v>240.52</c:v>
                </c:pt>
                <c:pt idx="4">
                  <c:v>239.92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188-4EDF-978C-29EAB0C5D4EB}"/>
            </c:ext>
          </c:extLst>
        </c:ser>
        <c:ser>
          <c:idx val="2"/>
          <c:order val="2"/>
          <c:tx>
            <c:strRef>
              <c:f>'[DAP as N source 4 sites 16-17.xlsx]Sheet1'!$P$30</c:f>
              <c:strCache>
                <c:ptCount val="1"/>
                <c:pt idx="0">
                  <c:v>Spr DAP</c:v>
                </c:pt>
              </c:strCache>
            </c:strRef>
          </c:tx>
          <c:xVal>
            <c:numRef>
              <c:f>'[DAP as N source 4 sites 16-17.xlsx]Sheet1'!$M$31:$M$35</c:f>
              <c:numCache>
                <c:formatCode>General</c:formatCode>
                <c:ptCount val="5"/>
                <c:pt idx="0">
                  <c:v>100</c:v>
                </c:pt>
                <c:pt idx="1">
                  <c:v>120</c:v>
                </c:pt>
                <c:pt idx="2">
                  <c:v>140</c:v>
                </c:pt>
                <c:pt idx="3">
                  <c:v>160</c:v>
                </c:pt>
                <c:pt idx="4">
                  <c:v>180</c:v>
                </c:pt>
              </c:numCache>
            </c:numRef>
          </c:xVal>
          <c:yVal>
            <c:numRef>
              <c:f>'[DAP as N source 4 sites 16-17.xlsx]Sheet1'!$P$31:$P$35</c:f>
              <c:numCache>
                <c:formatCode>General</c:formatCode>
                <c:ptCount val="5"/>
                <c:pt idx="0">
                  <c:v>233.39</c:v>
                </c:pt>
                <c:pt idx="1">
                  <c:v>237.44</c:v>
                </c:pt>
                <c:pt idx="2">
                  <c:v>237.42</c:v>
                </c:pt>
                <c:pt idx="3">
                  <c:v>238.93</c:v>
                </c:pt>
                <c:pt idx="4">
                  <c:v>242.15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0188-4EDF-978C-29EAB0C5D4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2293440"/>
        <c:axId val="292294016"/>
      </c:scatterChart>
      <c:valAx>
        <c:axId val="292293440"/>
        <c:scaling>
          <c:orientation val="minMax"/>
          <c:max val="200"/>
          <c:min val="8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 rate, lb N/acre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292294016"/>
        <c:crosses val="autoZero"/>
        <c:crossBetween val="midCat"/>
        <c:majorUnit val="20"/>
      </c:valAx>
      <c:valAx>
        <c:axId val="292294016"/>
        <c:scaling>
          <c:orientation val="minMax"/>
          <c:min val="2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Yield, bu/acre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292293440"/>
        <c:crosses val="autoZero"/>
        <c:crossBetween val="midCat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Pike County Soy-Corn 2017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'[2017 on-farm N-Rate trial results.xlsx]Jim Gay Atlas SC'!$P$31</c:f>
              <c:strCache>
                <c:ptCount val="1"/>
                <c:pt idx="0">
                  <c:v>Fall NH3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iamond"/>
            <c:size val="8"/>
            <c:spPr>
              <a:solidFill>
                <a:schemeClr val="accent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'[2017 on-farm N-Rate trial results.xlsx]Jim Gay Atlas SC'!$O$32:$O$36</c:f>
              <c:numCache>
                <c:formatCode>General</c:formatCode>
                <c:ptCount val="5"/>
                <c:pt idx="0">
                  <c:v>24</c:v>
                </c:pt>
                <c:pt idx="1">
                  <c:v>74</c:v>
                </c:pt>
                <c:pt idx="2">
                  <c:v>124</c:v>
                </c:pt>
                <c:pt idx="3">
                  <c:v>174</c:v>
                </c:pt>
                <c:pt idx="4">
                  <c:v>224</c:v>
                </c:pt>
              </c:numCache>
            </c:numRef>
          </c:xVal>
          <c:yVal>
            <c:numRef>
              <c:f>'[2017 on-farm N-Rate trial results.xlsx]Jim Gay Atlas SC'!$P$32:$P$36</c:f>
              <c:numCache>
                <c:formatCode>General</c:formatCode>
                <c:ptCount val="5"/>
                <c:pt idx="0">
                  <c:v>113.06014304212299</c:v>
                </c:pt>
                <c:pt idx="1">
                  <c:v>174.94034196078391</c:v>
                </c:pt>
                <c:pt idx="2">
                  <c:v>206.01855972347562</c:v>
                </c:pt>
                <c:pt idx="3">
                  <c:v>212.39722327851905</c:v>
                </c:pt>
                <c:pt idx="4">
                  <c:v>234.05792388559473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B9A-4AAB-8489-344CC40C5988}"/>
            </c:ext>
          </c:extLst>
        </c:ser>
        <c:ser>
          <c:idx val="1"/>
          <c:order val="1"/>
          <c:tx>
            <c:strRef>
              <c:f>'[2017 on-farm N-Rate trial results.xlsx]Jim Gay Atlas SC'!$Q$31</c:f>
              <c:strCache>
                <c:ptCount val="1"/>
                <c:pt idx="0">
                  <c:v>Spring NH3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rgbClr val="00B050"/>
              </a:solidFill>
              <a:ln w="9525">
                <a:solidFill>
                  <a:sysClr val="windowText" lastClr="000000"/>
                </a:solidFill>
              </a:ln>
              <a:effectLst/>
            </c:spPr>
          </c:marker>
          <c:xVal>
            <c:numRef>
              <c:f>'[2017 on-farm N-Rate trial results.xlsx]Jim Gay Atlas SC'!$O$32:$O$36</c:f>
              <c:numCache>
                <c:formatCode>General</c:formatCode>
                <c:ptCount val="5"/>
                <c:pt idx="0">
                  <c:v>24</c:v>
                </c:pt>
                <c:pt idx="1">
                  <c:v>74</c:v>
                </c:pt>
                <c:pt idx="2">
                  <c:v>124</c:v>
                </c:pt>
                <c:pt idx="3">
                  <c:v>174</c:v>
                </c:pt>
                <c:pt idx="4">
                  <c:v>224</c:v>
                </c:pt>
              </c:numCache>
            </c:numRef>
          </c:xVal>
          <c:yVal>
            <c:numRef>
              <c:f>'[2017 on-farm N-Rate trial results.xlsx]Jim Gay Atlas SC'!$Q$32:$Q$36</c:f>
              <c:numCache>
                <c:formatCode>General</c:formatCode>
                <c:ptCount val="5"/>
                <c:pt idx="0">
                  <c:v>113.06014304212299</c:v>
                </c:pt>
                <c:pt idx="1">
                  <c:v>208.80349708006997</c:v>
                </c:pt>
                <c:pt idx="2">
                  <c:v>249.90994034990368</c:v>
                </c:pt>
                <c:pt idx="3">
                  <c:v>235.65755292591894</c:v>
                </c:pt>
                <c:pt idx="4">
                  <c:v>250.89423220547619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B9A-4AAB-8489-344CC40C5988}"/>
            </c:ext>
          </c:extLst>
        </c:ser>
        <c:ser>
          <c:idx val="2"/>
          <c:order val="2"/>
          <c:spPr>
            <a:ln w="38100" cap="rnd">
              <a:solidFill>
                <a:srgbClr val="4F81BD"/>
              </a:solidFill>
              <a:round/>
            </a:ln>
            <a:effectLst/>
          </c:spPr>
          <c:marker>
            <c:symbol val="none"/>
          </c:marker>
          <c:xVal>
            <c:numRef>
              <c:f>'[2017 on-farm N-Rate trial results.xlsx]Jim Gay Atlas SC'!$U$50:$U$59</c:f>
              <c:numCache>
                <c:formatCode>General</c:formatCode>
                <c:ptCount val="10"/>
                <c:pt idx="0">
                  <c:v>24</c:v>
                </c:pt>
                <c:pt idx="1">
                  <c:v>50</c:v>
                </c:pt>
                <c:pt idx="2">
                  <c:v>80</c:v>
                </c:pt>
                <c:pt idx="3">
                  <c:v>110</c:v>
                </c:pt>
                <c:pt idx="4">
                  <c:v>140</c:v>
                </c:pt>
                <c:pt idx="5">
                  <c:v>180</c:v>
                </c:pt>
                <c:pt idx="6">
                  <c:v>200</c:v>
                </c:pt>
                <c:pt idx="7">
                  <c:v>208.96923076923079</c:v>
                </c:pt>
                <c:pt idx="8">
                  <c:v>208.96923076923079</c:v>
                </c:pt>
                <c:pt idx="9">
                  <c:v>224</c:v>
                </c:pt>
              </c:numCache>
            </c:numRef>
          </c:xVal>
          <c:yVal>
            <c:numRef>
              <c:f>'[2017 on-farm N-Rate trial results.xlsx]Jim Gay Atlas SC'!$V$50:$V$59</c:f>
              <c:numCache>
                <c:formatCode>General</c:formatCode>
                <c:ptCount val="10"/>
                <c:pt idx="0">
                  <c:v>116.485</c:v>
                </c:pt>
                <c:pt idx="1">
                  <c:v>145.5478</c:v>
                </c:pt>
                <c:pt idx="2">
                  <c:v>173.62180000000001</c:v>
                </c:pt>
                <c:pt idx="3">
                  <c:v>195.84580000000003</c:v>
                </c:pt>
                <c:pt idx="4">
                  <c:v>212.21980000000002</c:v>
                </c:pt>
                <c:pt idx="5">
                  <c:v>224.95179999999999</c:v>
                </c:pt>
                <c:pt idx="6">
                  <c:v>227.41780000000006</c:v>
                </c:pt>
                <c:pt idx="7">
                  <c:v>227.67925307692309</c:v>
                </c:pt>
                <c:pt idx="8">
                  <c:v>227.67925307692309</c:v>
                </c:pt>
                <c:pt idx="9">
                  <c:v>227.67925307692309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4B9A-4AAB-8489-344CC40C5988}"/>
            </c:ext>
          </c:extLst>
        </c:ser>
        <c:ser>
          <c:idx val="3"/>
          <c:order val="3"/>
          <c:spPr>
            <a:ln w="381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xVal>
            <c:numRef>
              <c:f>'[2017 on-farm N-Rate trial results.xlsx]Jim Gay Atlas SC'!$AA$50:$AA$56</c:f>
              <c:numCache>
                <c:formatCode>General</c:formatCode>
                <c:ptCount val="7"/>
                <c:pt idx="0">
                  <c:v>24</c:v>
                </c:pt>
                <c:pt idx="1">
                  <c:v>50</c:v>
                </c:pt>
                <c:pt idx="2">
                  <c:v>80</c:v>
                </c:pt>
                <c:pt idx="3">
                  <c:v>110</c:v>
                </c:pt>
                <c:pt idx="4">
                  <c:v>128.26639344262296</c:v>
                </c:pt>
                <c:pt idx="5">
                  <c:v>128.26639344262296</c:v>
                </c:pt>
                <c:pt idx="6">
                  <c:v>224</c:v>
                </c:pt>
              </c:numCache>
            </c:numRef>
          </c:xVal>
          <c:yVal>
            <c:numRef>
              <c:f>'[2017 on-farm N-Rate trial results.xlsx]Jim Gay Atlas SC'!$AB$50:$AB$56</c:f>
              <c:numCache>
                <c:formatCode>General</c:formatCode>
                <c:ptCount val="7"/>
                <c:pt idx="0">
                  <c:v>112.87390000000002</c:v>
                </c:pt>
                <c:pt idx="1">
                  <c:v>170.77330000000001</c:v>
                </c:pt>
                <c:pt idx="2">
                  <c:v>217.08430000000004</c:v>
                </c:pt>
                <c:pt idx="3">
                  <c:v>241.43529999999998</c:v>
                </c:pt>
                <c:pt idx="4">
                  <c:v>245.50596577868853</c:v>
                </c:pt>
                <c:pt idx="5">
                  <c:v>245.50596577868853</c:v>
                </c:pt>
                <c:pt idx="6">
                  <c:v>245.50596577868853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4B9A-4AAB-8489-344CC40C5988}"/>
            </c:ext>
          </c:extLst>
        </c:ser>
        <c:ser>
          <c:idx val="4"/>
          <c:order val="4"/>
          <c:tx>
            <c:v>Optimum Fall N</c:v>
          </c:tx>
          <c:spPr>
            <a:ln w="25400" cap="rnd">
              <a:noFill/>
              <a:round/>
            </a:ln>
            <a:effectLst/>
          </c:spPr>
          <c:marker>
            <c:symbol val="triangle"/>
            <c:size val="11"/>
            <c:spPr>
              <a:solidFill>
                <a:srgbClr val="00B050"/>
              </a:solidFill>
              <a:ln w="9525">
                <a:solidFill>
                  <a:sysClr val="windowText" lastClr="000000"/>
                </a:solidFill>
              </a:ln>
              <a:effectLst/>
            </c:spPr>
          </c:marker>
          <c:xVal>
            <c:numRef>
              <c:f>'[2017 on-farm N-Rate trial results.xlsx]Jim Gay Atlas SC'!$W$47</c:f>
              <c:numCache>
                <c:formatCode>General</c:formatCode>
                <c:ptCount val="1"/>
                <c:pt idx="0">
                  <c:v>193.58461538461538</c:v>
                </c:pt>
              </c:numCache>
            </c:numRef>
          </c:xVal>
          <c:yVal>
            <c:numRef>
              <c:f>'[2017 on-farm N-Rate trial results.xlsx]Jim Gay Atlas SC'!$X$47</c:f>
              <c:numCache>
                <c:formatCode>General</c:formatCode>
                <c:ptCount val="1"/>
                <c:pt idx="0">
                  <c:v>226.91002230769232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4B9A-4AAB-8489-344CC40C5988}"/>
            </c:ext>
          </c:extLst>
        </c:ser>
        <c:ser>
          <c:idx val="5"/>
          <c:order val="5"/>
          <c:tx>
            <c:v>Opt. Spr N</c:v>
          </c:tx>
          <c:spPr>
            <a:ln w="25400" cap="rnd">
              <a:noFill/>
              <a:round/>
            </a:ln>
            <a:effectLst/>
          </c:spPr>
          <c:marker>
            <c:symbol val="triangle"/>
            <c:size val="11"/>
            <c:spPr>
              <a:solidFill>
                <a:srgbClr val="FFFF00"/>
              </a:solidFill>
              <a:ln w="9525">
                <a:solidFill>
                  <a:sysClr val="windowText" lastClr="000000"/>
                </a:solidFill>
              </a:ln>
              <a:effectLst/>
            </c:spPr>
          </c:marker>
          <c:xVal>
            <c:numRef>
              <c:f>'[2017 on-farm N-Rate trial results.xlsx]Jim Gay Atlas SC'!$W$48</c:f>
              <c:numCache>
                <c:formatCode>General</c:formatCode>
                <c:ptCount val="1"/>
                <c:pt idx="0">
                  <c:v>124.16803278688523</c:v>
                </c:pt>
              </c:numCache>
            </c:numRef>
          </c:xVal>
          <c:yVal>
            <c:numRef>
              <c:f>'[2017 on-farm N-Rate trial results.xlsx]Jim Gay Atlas SC'!$X$48</c:f>
              <c:numCache>
                <c:formatCode>General</c:formatCode>
                <c:ptCount val="1"/>
                <c:pt idx="0">
                  <c:v>245.30104774590166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4B9A-4AAB-8489-344CC40C59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2643264"/>
        <c:axId val="282643840"/>
      </c:scatterChart>
      <c:valAx>
        <c:axId val="282643264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N rate, lb N/acre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82643840"/>
        <c:crosses val="autoZero"/>
        <c:crossBetween val="midCat"/>
      </c:valAx>
      <c:valAx>
        <c:axId val="282643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Yield, bu/acre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82643264"/>
        <c:crosses val="autoZero"/>
        <c:crossBetween val="midCat"/>
      </c:valAx>
    </c:plotArea>
    <c:legend>
      <c:legendPos val="t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4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Champaign Co., Soy-Corn 2017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'[2017 on-farm N-Rate trial results.xlsx]Lenard Delaney SC'!$O$31</c:f>
              <c:strCache>
                <c:ptCount val="1"/>
                <c:pt idx="0">
                  <c:v>Fall NH3</c:v>
                </c:pt>
              </c:strCache>
            </c:strRef>
          </c:tx>
          <c:xVal>
            <c:numRef>
              <c:f>'[2017 on-farm N-Rate trial results.xlsx]Lenard Delaney SC'!$N$32:$N$36</c:f>
              <c:numCache>
                <c:formatCode>General</c:formatCode>
                <c:ptCount val="5"/>
                <c:pt idx="0">
                  <c:v>30</c:v>
                </c:pt>
                <c:pt idx="1">
                  <c:v>80</c:v>
                </c:pt>
                <c:pt idx="2">
                  <c:v>130</c:v>
                </c:pt>
                <c:pt idx="3">
                  <c:v>180</c:v>
                </c:pt>
                <c:pt idx="4">
                  <c:v>230</c:v>
                </c:pt>
              </c:numCache>
            </c:numRef>
          </c:xVal>
          <c:yVal>
            <c:numRef>
              <c:f>'[2017 on-farm N-Rate trial results.xlsx]Lenard Delaney SC'!$O$32:$O$36</c:f>
              <c:numCache>
                <c:formatCode>General</c:formatCode>
                <c:ptCount val="5"/>
                <c:pt idx="0">
                  <c:v>227.88569224034188</c:v>
                </c:pt>
                <c:pt idx="1">
                  <c:v>226.37686035813502</c:v>
                </c:pt>
                <c:pt idx="2">
                  <c:v>244.61600120002731</c:v>
                </c:pt>
                <c:pt idx="3">
                  <c:v>243.03827971354863</c:v>
                </c:pt>
                <c:pt idx="4">
                  <c:v>234.57008405156787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631-422B-82A2-CF96294E07B7}"/>
            </c:ext>
          </c:extLst>
        </c:ser>
        <c:ser>
          <c:idx val="1"/>
          <c:order val="1"/>
          <c:tx>
            <c:strRef>
              <c:f>'[2017 on-farm N-Rate trial results.xlsx]Lenard Delaney SC'!$P$31</c:f>
              <c:strCache>
                <c:ptCount val="1"/>
                <c:pt idx="0">
                  <c:v>Spr NH3 SD V7</c:v>
                </c:pt>
              </c:strCache>
            </c:strRef>
          </c:tx>
          <c:xVal>
            <c:numRef>
              <c:f>'[2017 on-farm N-Rate trial results.xlsx]Lenard Delaney SC'!$N$32:$N$36</c:f>
              <c:numCache>
                <c:formatCode>General</c:formatCode>
                <c:ptCount val="5"/>
                <c:pt idx="0">
                  <c:v>30</c:v>
                </c:pt>
                <c:pt idx="1">
                  <c:v>80</c:v>
                </c:pt>
                <c:pt idx="2">
                  <c:v>130</c:v>
                </c:pt>
                <c:pt idx="3">
                  <c:v>180</c:v>
                </c:pt>
                <c:pt idx="4">
                  <c:v>230</c:v>
                </c:pt>
              </c:numCache>
            </c:numRef>
          </c:xVal>
          <c:yVal>
            <c:numRef>
              <c:f>'[2017 on-farm N-Rate trial results.xlsx]Lenard Delaney SC'!$P$32:$P$36</c:f>
              <c:numCache>
                <c:formatCode>General</c:formatCode>
                <c:ptCount val="5"/>
                <c:pt idx="0">
                  <c:v>227.88569224034188</c:v>
                </c:pt>
                <c:pt idx="1">
                  <c:v>229.98761676810901</c:v>
                </c:pt>
                <c:pt idx="2">
                  <c:v>246.19517322744869</c:v>
                </c:pt>
                <c:pt idx="3">
                  <c:v>241.99932115338356</c:v>
                </c:pt>
                <c:pt idx="4">
                  <c:v>237.90924874530469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631-422B-82A2-CF96294E07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2645568"/>
        <c:axId val="282646144"/>
      </c:scatterChart>
      <c:valAx>
        <c:axId val="282645568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N rate, lb. N/acre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282646144"/>
        <c:crosses val="autoZero"/>
        <c:crossBetween val="midCat"/>
      </c:valAx>
      <c:valAx>
        <c:axId val="282646144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Yield, bu/acre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282645568"/>
        <c:crosses val="autoZero"/>
        <c:crossBetween val="midCat"/>
      </c:valAx>
    </c:plotArea>
    <c:legend>
      <c:legendPos val="t"/>
      <c:overlay val="0"/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4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Rock Island County Soy-Corn 2017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Spring pre-plant NH3</c:v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diamond"/>
            <c:size val="9"/>
            <c:spPr>
              <a:solidFill>
                <a:srgbClr val="4F81BD"/>
              </a:solidFill>
              <a:ln w="3175" cap="rnd">
                <a:solidFill>
                  <a:sysClr val="windowText" lastClr="00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'[2017 on-farm N-Rate trial results.xlsx]Parkinson SC'!$H$24:$H$29</c:f>
              <c:numCache>
                <c:formatCode>General</c:formatCode>
                <c:ptCount val="6"/>
                <c:pt idx="0">
                  <c:v>20</c:v>
                </c:pt>
                <c:pt idx="1">
                  <c:v>70</c:v>
                </c:pt>
                <c:pt idx="2">
                  <c:v>120</c:v>
                </c:pt>
                <c:pt idx="3">
                  <c:v>170</c:v>
                </c:pt>
                <c:pt idx="4">
                  <c:v>220</c:v>
                </c:pt>
                <c:pt idx="5">
                  <c:v>270</c:v>
                </c:pt>
              </c:numCache>
            </c:numRef>
          </c:xVal>
          <c:yVal>
            <c:numRef>
              <c:f>'[2017 on-farm N-Rate trial results.xlsx]Parkinson SC'!$I$24:$I$29</c:f>
              <c:numCache>
                <c:formatCode>General</c:formatCode>
                <c:ptCount val="6"/>
                <c:pt idx="0">
                  <c:v>220.43027563025211</c:v>
                </c:pt>
                <c:pt idx="1">
                  <c:v>267.73442913165269</c:v>
                </c:pt>
                <c:pt idx="2">
                  <c:v>275.11637815126051</c:v>
                </c:pt>
                <c:pt idx="3">
                  <c:v>285.37589019607844</c:v>
                </c:pt>
                <c:pt idx="4">
                  <c:v>277.37809523809523</c:v>
                </c:pt>
                <c:pt idx="5">
                  <c:v>277.10098151260507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653-4654-A9B4-0D94FD73A771}"/>
            </c:ext>
          </c:extLst>
        </c:ser>
        <c:ser>
          <c:idx val="1"/>
          <c:order val="1"/>
          <c:spPr>
            <a:ln w="38100" cap="rnd">
              <a:solidFill>
                <a:srgbClr val="4F81BD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xVal>
            <c:numRef>
              <c:f>'[2017 on-farm N-Rate trial results.xlsx]Parkinson SC'!$O$37:$O$44</c:f>
              <c:numCache>
                <c:formatCode>General</c:formatCode>
                <c:ptCount val="8"/>
                <c:pt idx="0">
                  <c:v>20</c:v>
                </c:pt>
                <c:pt idx="1">
                  <c:v>40</c:v>
                </c:pt>
                <c:pt idx="2">
                  <c:v>60</c:v>
                </c:pt>
                <c:pt idx="3">
                  <c:v>80</c:v>
                </c:pt>
                <c:pt idx="4">
                  <c:v>100</c:v>
                </c:pt>
                <c:pt idx="5">
                  <c:v>108.40482573726541</c:v>
                </c:pt>
                <c:pt idx="6">
                  <c:v>108.40482573726541</c:v>
                </c:pt>
                <c:pt idx="7">
                  <c:v>270</c:v>
                </c:pt>
              </c:numCache>
            </c:numRef>
          </c:xVal>
          <c:yVal>
            <c:numRef>
              <c:f>'[2017 on-farm N-Rate trial results.xlsx]Parkinson SC'!$P$37:$P$44</c:f>
              <c:numCache>
                <c:formatCode>General</c:formatCode>
                <c:ptCount val="8"/>
                <c:pt idx="0">
                  <c:v>220.46399999999997</c:v>
                </c:pt>
                <c:pt idx="1">
                  <c:v>243.85999999999999</c:v>
                </c:pt>
                <c:pt idx="2">
                  <c:v>261.28800000000001</c:v>
                </c:pt>
                <c:pt idx="3">
                  <c:v>272.74799999999993</c:v>
                </c:pt>
                <c:pt idx="4">
                  <c:v>278.24</c:v>
                </c:pt>
                <c:pt idx="5">
                  <c:v>278.76698257372652</c:v>
                </c:pt>
                <c:pt idx="6">
                  <c:v>278.76698257372652</c:v>
                </c:pt>
                <c:pt idx="7">
                  <c:v>278.76698257372652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C653-4654-A9B4-0D94FD73A771}"/>
            </c:ext>
          </c:extLst>
        </c:ser>
        <c:ser>
          <c:idx val="2"/>
          <c:order val="2"/>
          <c:tx>
            <c:v>Optimum</c:v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triangle"/>
            <c:size val="11"/>
            <c:spPr>
              <a:solidFill>
                <a:srgbClr val="FFFF00"/>
              </a:solidFill>
              <a:ln w="9525" cap="rnd">
                <a:solidFill>
                  <a:sysClr val="windowText" lastClr="00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'[2017 on-farm N-Rate trial results.xlsx]Parkinson SC'!$Q$35</c:f>
              <c:numCache>
                <c:formatCode>General</c:formatCode>
                <c:ptCount val="1"/>
                <c:pt idx="0">
                  <c:v>101.70241286863271</c:v>
                </c:pt>
              </c:numCache>
            </c:numRef>
          </c:xVal>
          <c:yVal>
            <c:numRef>
              <c:f>'[2017 on-farm N-Rate trial results.xlsx]Parkinson SC'!$R$35</c:f>
              <c:numCache>
                <c:formatCode>General</c:formatCode>
                <c:ptCount val="1"/>
                <c:pt idx="0">
                  <c:v>278.43186193029487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653-4654-A9B4-0D94FD73A7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1968512"/>
        <c:axId val="271969088"/>
      </c:scatterChart>
      <c:valAx>
        <c:axId val="271968512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N rate, lb. N/acre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71969088"/>
        <c:crosses val="autoZero"/>
        <c:crossBetween val="midCat"/>
      </c:valAx>
      <c:valAx>
        <c:axId val="271969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Yield, bu/acre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7196851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legendEntry>
        <c:idx val="1"/>
        <c:delete val="1"/>
      </c:legendEntry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noFill/>
    <a:ln w="3175" cap="flat" cmpd="sng" algn="ctr">
      <a:noFill/>
      <a:round/>
    </a:ln>
    <a:effectLst/>
  </c:spPr>
  <c:txPr>
    <a:bodyPr/>
    <a:lstStyle/>
    <a:p>
      <a:pPr>
        <a:defRPr sz="24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Bureau County Soy-Corn 2017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UAN sidedress V4</c:v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diamond"/>
            <c:size val="9"/>
            <c:spPr>
              <a:solidFill>
                <a:srgbClr val="4F81BD"/>
              </a:solidFill>
              <a:ln w="3175" cap="rnd">
                <a:solidFill>
                  <a:sysClr val="windowText" lastClr="00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'[2017 on-farm N-Rate trial results.xlsx]Madison SC'!$M$23:$M$28</c:f>
              <c:numCache>
                <c:formatCode>General</c:formatCode>
                <c:ptCount val="6"/>
                <c:pt idx="0">
                  <c:v>30</c:v>
                </c:pt>
                <c:pt idx="1">
                  <c:v>80</c:v>
                </c:pt>
                <c:pt idx="2">
                  <c:v>130</c:v>
                </c:pt>
                <c:pt idx="3">
                  <c:v>180</c:v>
                </c:pt>
                <c:pt idx="4">
                  <c:v>230</c:v>
                </c:pt>
                <c:pt idx="5">
                  <c:v>280</c:v>
                </c:pt>
              </c:numCache>
            </c:numRef>
          </c:xVal>
          <c:yVal>
            <c:numRef>
              <c:f>'[2017 on-farm N-Rate trial results.xlsx]Madison SC'!$N$23:$N$28</c:f>
              <c:numCache>
                <c:formatCode>General</c:formatCode>
                <c:ptCount val="6"/>
                <c:pt idx="0">
                  <c:v>174.45452675759253</c:v>
                </c:pt>
                <c:pt idx="1">
                  <c:v>226.79905873885363</c:v>
                </c:pt>
                <c:pt idx="2">
                  <c:v>233.39787927509997</c:v>
                </c:pt>
                <c:pt idx="3">
                  <c:v>240.36904482756435</c:v>
                </c:pt>
                <c:pt idx="4">
                  <c:v>237.78886822215131</c:v>
                </c:pt>
                <c:pt idx="5">
                  <c:v>245.1287584228829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84F-4D01-895C-A6136AFA0D72}"/>
            </c:ext>
          </c:extLst>
        </c:ser>
        <c:ser>
          <c:idx val="1"/>
          <c:order val="1"/>
          <c:tx>
            <c:v>Optimum</c:v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triangle"/>
            <c:size val="11"/>
            <c:spPr>
              <a:solidFill>
                <a:srgbClr val="FFFF00"/>
              </a:solidFill>
              <a:ln w="9525" cap="rnd">
                <a:solidFill>
                  <a:srgbClr val="000000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'[2017 on-farm N-Rate trial results.xlsx]Madison SC'!$V$41</c:f>
              <c:numCache>
                <c:formatCode>General</c:formatCode>
                <c:ptCount val="1"/>
                <c:pt idx="0">
                  <c:v>112.72560975609755</c:v>
                </c:pt>
              </c:numCache>
            </c:numRef>
          </c:xVal>
          <c:yVal>
            <c:numRef>
              <c:f>'[2017 on-farm N-Rate trial results.xlsx]Madison SC'!$W$41</c:f>
              <c:numCache>
                <c:formatCode>General</c:formatCode>
                <c:ptCount val="1"/>
                <c:pt idx="0">
                  <c:v>238.87047835365854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D84F-4D01-895C-A6136AFA0D72}"/>
            </c:ext>
          </c:extLst>
        </c:ser>
        <c:ser>
          <c:idx val="2"/>
          <c:order val="2"/>
          <c:spPr>
            <a:ln w="38100" cap="rnd">
              <a:solidFill>
                <a:srgbClr val="4F81BD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xVal>
            <c:numRef>
              <c:f>'[2017 on-farm N-Rate trial results.xlsx]Madison SC'!$T$43:$T$50</c:f>
              <c:numCache>
                <c:formatCode>General</c:formatCode>
                <c:ptCount val="8"/>
                <c:pt idx="0">
                  <c:v>30</c:v>
                </c:pt>
                <c:pt idx="1">
                  <c:v>50</c:v>
                </c:pt>
                <c:pt idx="2">
                  <c:v>70</c:v>
                </c:pt>
                <c:pt idx="3">
                  <c:v>90</c:v>
                </c:pt>
                <c:pt idx="4">
                  <c:v>100</c:v>
                </c:pt>
                <c:pt idx="5">
                  <c:v>118.82317073170731</c:v>
                </c:pt>
                <c:pt idx="6">
                  <c:v>118.82317073170731</c:v>
                </c:pt>
                <c:pt idx="7">
                  <c:v>280</c:v>
                </c:pt>
              </c:numCache>
            </c:numRef>
          </c:xVal>
          <c:yVal>
            <c:numRef>
              <c:f>'[2017 on-farm N-Rate trial results.xlsx]Madison SC'!$U$43:$U$50</c:f>
              <c:numCache>
                <c:formatCode>General</c:formatCode>
                <c:ptCount val="8"/>
                <c:pt idx="0">
                  <c:v>174.48100000000002</c:v>
                </c:pt>
                <c:pt idx="1">
                  <c:v>200.33500000000001</c:v>
                </c:pt>
                <c:pt idx="2">
                  <c:v>219.62900000000002</c:v>
                </c:pt>
                <c:pt idx="3">
                  <c:v>232.363</c:v>
                </c:pt>
                <c:pt idx="4">
                  <c:v>236.26999999999998</c:v>
                </c:pt>
                <c:pt idx="5">
                  <c:v>239.17535640243904</c:v>
                </c:pt>
                <c:pt idx="6">
                  <c:v>239.17535640243904</c:v>
                </c:pt>
                <c:pt idx="7">
                  <c:v>239.17535640243904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D84F-4D01-895C-A6136AFA0D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1972544"/>
        <c:axId val="271973120"/>
      </c:scatterChart>
      <c:valAx>
        <c:axId val="271972544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N rate, lb. N/acre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71973120"/>
        <c:crosses val="autoZero"/>
        <c:crossBetween val="midCat"/>
      </c:valAx>
      <c:valAx>
        <c:axId val="271973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Yield, bu/acre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7197254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noFill/>
    <a:ln w="3175" cap="flat" cmpd="sng" algn="ctr">
      <a:noFill/>
      <a:round/>
    </a:ln>
    <a:effectLst/>
  </c:spPr>
  <c:txPr>
    <a:bodyPr/>
    <a:lstStyle/>
    <a:p>
      <a:pPr>
        <a:defRPr sz="24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787515E-5575-4176-8669-DB330F148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30130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72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70C38498-C1B2-405B-9AEC-FB54235386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33943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C38498-C1B2-405B-9AEC-FB542353865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528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C38498-C1B2-405B-9AEC-FB5423538655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274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C38498-C1B2-405B-9AEC-FB542353865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515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E4D59-FCCD-43CE-953F-2150C12A95C8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C33B44-C8D2-4A82-B6CF-DDDE48FA88A4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645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E4D59-FCCD-43CE-953F-2150C12A95C8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DCDB9-C281-4C59-A6E0-F9C13811600D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974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E4D59-FCCD-43CE-953F-2150C12A95C8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91F635-D4DE-4F40-90E6-773706DDF7A1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296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14903-5BFE-4ED6-9541-6EF084B131E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56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E4D59-FCCD-43CE-953F-2150C12A95C8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D2CC37-497C-4AB9-9AA5-11CAB0C64F2F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32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E4D59-FCCD-43CE-953F-2150C12A95C8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52B2B5-90B2-4AB8-9A8C-CF02FDD1112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1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E4D59-FCCD-43CE-953F-2150C12A95C8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DA83AC-4E16-4EAE-8C7F-9079D204A0BF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303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E4D59-FCCD-43CE-953F-2150C12A95C8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13353C-2429-4D59-BD77-941124741FF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604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E4D59-FCCD-43CE-953F-2150C12A95C8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05E1A2-24B7-4D39-8AC0-DBDA7E6D7BEB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705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E4D59-FCCD-43CE-953F-2150C12A95C8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C9879-7236-4981-A478-C99388C94717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268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E4D59-FCCD-43CE-953F-2150C12A95C8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F77245-984D-4EA5-9636-789A9EFC5BAC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405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E4D59-FCCD-43CE-953F-2150C12A95C8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38AFC4-C46F-4152-AA38-6F9B89A4AB97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895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E4D59-FCCD-43CE-953F-2150C12A95C8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A10B456-6B95-4D1B-BF4C-9DB692EE6213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449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1.xml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chart" Target="../charts/chart2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4.xml"/><Relationship Id="rId5" Type="http://schemas.openxmlformats.org/officeDocument/2006/relationships/chart" Target="../charts/chart23.xml"/><Relationship Id="rId4" Type="http://schemas.openxmlformats.org/officeDocument/2006/relationships/chart" Target="../charts/chart2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9.xml"/><Relationship Id="rId5" Type="http://schemas.openxmlformats.org/officeDocument/2006/relationships/chart" Target="../charts/chart28.xml"/><Relationship Id="rId4" Type="http://schemas.openxmlformats.org/officeDocument/2006/relationships/chart" Target="../charts/chart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33.xml"/><Relationship Id="rId5" Type="http://schemas.openxmlformats.org/officeDocument/2006/relationships/chart" Target="../charts/chart32.xml"/><Relationship Id="rId4" Type="http://schemas.openxmlformats.org/officeDocument/2006/relationships/chart" Target="../charts/chart3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37.xml"/><Relationship Id="rId5" Type="http://schemas.openxmlformats.org/officeDocument/2006/relationships/chart" Target="../charts/chart36.xml"/><Relationship Id="rId4" Type="http://schemas.openxmlformats.org/officeDocument/2006/relationships/chart" Target="../charts/chart3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2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3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4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5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6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7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8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9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1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534400" cy="3962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000000"/>
                </a:solidFill>
                <a:latin typeface="Tahoma" pitchFamily="34" charset="0"/>
              </a:rPr>
              <a:t>Responsible Nitrogen Management in 2018:  Rates, Treatments and Timing</a:t>
            </a:r>
            <a:br>
              <a:rPr lang="en-US" dirty="0">
                <a:solidFill>
                  <a:srgbClr val="000000"/>
                </a:solidFill>
                <a:latin typeface="Tahoma" pitchFamily="34" charset="0"/>
              </a:rPr>
            </a:br>
            <a:br>
              <a:rPr lang="en-US" sz="3600" dirty="0">
                <a:solidFill>
                  <a:srgbClr val="000000"/>
                </a:solidFill>
                <a:latin typeface="Tahoma" pitchFamily="34" charset="0"/>
              </a:rPr>
            </a:br>
            <a:r>
              <a:rPr lang="en-US" sz="3200" dirty="0">
                <a:solidFill>
                  <a:srgbClr val="000000"/>
                </a:solidFill>
                <a:latin typeface="Tahoma" pitchFamily="34" charset="0"/>
              </a:rPr>
              <a:t>IFCA Webinar</a:t>
            </a:r>
            <a:br>
              <a:rPr lang="en-US" sz="3200" dirty="0">
                <a:solidFill>
                  <a:srgbClr val="000000"/>
                </a:solidFill>
                <a:latin typeface="Tahoma" pitchFamily="34" charset="0"/>
              </a:rPr>
            </a:br>
            <a:r>
              <a:rPr lang="en-US" sz="3200" dirty="0">
                <a:solidFill>
                  <a:srgbClr val="000000"/>
                </a:solidFill>
                <a:latin typeface="Tahoma" pitchFamily="34" charset="0"/>
              </a:rPr>
              <a:t>February 9, 2018</a:t>
            </a:r>
            <a:endParaRPr lang="en-US" sz="3600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19600" y="4572000"/>
            <a:ext cx="4038600" cy="2057400"/>
          </a:xfrm>
        </p:spPr>
        <p:txBody>
          <a:bodyPr/>
          <a:lstStyle/>
          <a:p>
            <a:pPr algn="r" eaLnBrk="1" hangingPunct="1">
              <a:buFontTx/>
              <a:buNone/>
              <a:defRPr/>
            </a:pPr>
            <a:r>
              <a:rPr lang="en-US" sz="2800" dirty="0">
                <a:solidFill>
                  <a:srgbClr val="000000"/>
                </a:solidFill>
                <a:latin typeface="Tahoma" pitchFamily="34" charset="0"/>
              </a:rPr>
              <a:t>Emerson Nafziger</a:t>
            </a:r>
          </a:p>
          <a:p>
            <a:pPr algn="r" eaLnBrk="1" hangingPunct="1">
              <a:buFontTx/>
              <a:buNone/>
              <a:defRPr/>
            </a:pPr>
            <a:r>
              <a:rPr lang="en-US" sz="2800" dirty="0">
                <a:solidFill>
                  <a:srgbClr val="000000"/>
                </a:solidFill>
                <a:latin typeface="Tahoma" pitchFamily="34" charset="0"/>
              </a:rPr>
              <a:t>Crop Sciences</a:t>
            </a:r>
          </a:p>
          <a:p>
            <a:pPr algn="r" eaLnBrk="1" hangingPunct="1">
              <a:buFontTx/>
              <a:buNone/>
              <a:defRPr/>
            </a:pPr>
            <a:r>
              <a:rPr lang="en-US" sz="2800" dirty="0">
                <a:solidFill>
                  <a:srgbClr val="000000"/>
                </a:solidFill>
                <a:latin typeface="Tahoma" pitchFamily="34" charset="0"/>
              </a:rPr>
              <a:t>University of Illinois</a:t>
            </a:r>
          </a:p>
          <a:p>
            <a:pPr algn="r" eaLnBrk="1" hangingPunct="1">
              <a:buFontTx/>
              <a:buNone/>
              <a:defRPr/>
            </a:pPr>
            <a:r>
              <a:rPr lang="en-US" sz="2800" dirty="0">
                <a:solidFill>
                  <a:srgbClr val="000000"/>
                </a:solidFill>
                <a:latin typeface="Tahoma" pitchFamily="34" charset="0"/>
              </a:rPr>
              <a:t>ednaf@illinois.edu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334000"/>
            <a:ext cx="3023647" cy="14386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0584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33" y="6324600"/>
            <a:ext cx="328613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4735673"/>
              </p:ext>
            </p:extLst>
          </p:nvPr>
        </p:nvGraphicFramePr>
        <p:xfrm>
          <a:off x="288362" y="304800"/>
          <a:ext cx="8398438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76400" y="3441680"/>
            <a:ext cx="66784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+mn-lt"/>
              </a:rPr>
              <a:t>This is what we see when manure is applied!</a:t>
            </a:r>
          </a:p>
        </p:txBody>
      </p:sp>
    </p:spTree>
    <p:extLst>
      <p:ext uri="{BB962C8B-B14F-4D97-AF65-F5344CB8AC3E}">
        <p14:creationId xmlns:p14="http://schemas.microsoft.com/office/powerpoint/2010/main" val="216532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33" y="6324600"/>
            <a:ext cx="328613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8766228"/>
              </p:ext>
            </p:extLst>
          </p:nvPr>
        </p:nvGraphicFramePr>
        <p:xfrm>
          <a:off x="381000" y="228600"/>
          <a:ext cx="83058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7810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33" y="6324600"/>
            <a:ext cx="328613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9512449"/>
              </p:ext>
            </p:extLst>
          </p:nvPr>
        </p:nvGraphicFramePr>
        <p:xfrm>
          <a:off x="304800" y="304800"/>
          <a:ext cx="84582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7810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33" y="6324600"/>
            <a:ext cx="328613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3063743"/>
              </p:ext>
            </p:extLst>
          </p:nvPr>
        </p:nvGraphicFramePr>
        <p:xfrm>
          <a:off x="266238" y="228600"/>
          <a:ext cx="8496761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1196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33" y="6324600"/>
            <a:ext cx="328613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4061856"/>
              </p:ext>
            </p:extLst>
          </p:nvPr>
        </p:nvGraphicFramePr>
        <p:xfrm>
          <a:off x="266238" y="228600"/>
          <a:ext cx="8572961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80001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33" y="6324600"/>
            <a:ext cx="328613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4453491"/>
              </p:ext>
            </p:extLst>
          </p:nvPr>
        </p:nvGraphicFramePr>
        <p:xfrm>
          <a:off x="304800" y="228599"/>
          <a:ext cx="8458200" cy="6315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60398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0916521"/>
              </p:ext>
            </p:extLst>
          </p:nvPr>
        </p:nvGraphicFramePr>
        <p:xfrm>
          <a:off x="295736" y="228600"/>
          <a:ext cx="8543464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33" y="6324600"/>
            <a:ext cx="328613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960731"/>
              </p:ext>
            </p:extLst>
          </p:nvPr>
        </p:nvGraphicFramePr>
        <p:xfrm>
          <a:off x="3276600" y="4038600"/>
          <a:ext cx="5029200" cy="1409700"/>
        </p:xfrm>
        <a:graphic>
          <a:graphicData uri="http://schemas.openxmlformats.org/drawingml/2006/table">
            <a:tbl>
              <a:tblPr/>
              <a:tblGrid>
                <a:gridCol w="3017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 of 51 sites needed more N than MRTN rate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Using actual optimum N rate instead of MRTN: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 would have used 4 lb less N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 would have yielded 3 bu/acre more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 would have returned about $13 more per acre to 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76441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6766324"/>
              </p:ext>
            </p:extLst>
          </p:nvPr>
        </p:nvGraphicFramePr>
        <p:xfrm>
          <a:off x="430546" y="228599"/>
          <a:ext cx="8339828" cy="6315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33" y="6324600"/>
            <a:ext cx="328613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445774" y="4191000"/>
            <a:ext cx="6324600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No site needed more N than the MRTN rate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Average opt. N was 52 lb. less than MRTN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Using opt. N rate instead of MRTN decreased yield by 1 bu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Using opt. N returned $15/acre more than using MRTN</a:t>
            </a:r>
          </a:p>
        </p:txBody>
      </p:sp>
    </p:spTree>
    <p:extLst>
      <p:ext uri="{BB962C8B-B14F-4D97-AF65-F5344CB8AC3E}">
        <p14:creationId xmlns:p14="http://schemas.microsoft.com/office/powerpoint/2010/main" val="19439432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" y="6366540"/>
            <a:ext cx="333375" cy="43815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060201"/>
              </p:ext>
            </p:extLst>
          </p:nvPr>
        </p:nvGraphicFramePr>
        <p:xfrm>
          <a:off x="1066800" y="1981200"/>
          <a:ext cx="6705600" cy="3223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3600" dirty="0"/>
                        <a:t>IL region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Soy-corn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Corn-corn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r>
                        <a:rPr lang="en-US" sz="3600" dirty="0"/>
                        <a:t>North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154 </a:t>
                      </a:r>
                      <a:r>
                        <a:rPr lang="en-US" sz="2000" dirty="0"/>
                        <a:t>(81)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200 </a:t>
                      </a:r>
                      <a:r>
                        <a:rPr lang="en-US" sz="2000" dirty="0"/>
                        <a:t>(83)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dirty="0"/>
                        <a:t>Central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172 </a:t>
                      </a:r>
                      <a:r>
                        <a:rPr lang="en-US" sz="2000" dirty="0"/>
                        <a:t>(245)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200 </a:t>
                      </a:r>
                      <a:r>
                        <a:rPr lang="en-US" sz="2000" dirty="0"/>
                        <a:t>(152)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r>
                        <a:rPr lang="en-US" sz="3600" dirty="0"/>
                        <a:t>LSW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166 </a:t>
                      </a:r>
                      <a:r>
                        <a:rPr lang="en-US" sz="2000" dirty="0"/>
                        <a:t>(22)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/>
                        <a:t>202 </a:t>
                      </a:r>
                      <a:r>
                        <a:rPr lang="en-US" sz="2000" dirty="0"/>
                        <a:t>(10)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3600" dirty="0"/>
                        <a:t>South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179 </a:t>
                      </a:r>
                      <a:r>
                        <a:rPr lang="en-US" sz="2000" dirty="0"/>
                        <a:t>(116)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189 </a:t>
                      </a:r>
                      <a:r>
                        <a:rPr lang="en-US" sz="2000" dirty="0"/>
                        <a:t>(48)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304800"/>
            <a:ext cx="788982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+mn-lt"/>
              </a:rPr>
              <a:t>Current MRTN N rate guidelines from the N rate calculator</a:t>
            </a:r>
            <a:endParaRPr lang="en-US" sz="2000" dirty="0">
              <a:solidFill>
                <a:srgbClr val="000000"/>
              </a:solidFill>
              <a:latin typeface="+mn-lt"/>
            </a:endParaRPr>
          </a:p>
          <a:p>
            <a:r>
              <a:rPr lang="en-US" sz="2000" dirty="0">
                <a:solidFill>
                  <a:srgbClr val="000000"/>
                </a:solidFill>
                <a:latin typeface="+mn-lt"/>
              </a:rPr>
              <a:t>   - Based on N price = $0.35/lb and corn price = $3.50/bu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5385286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n-lt"/>
              </a:rPr>
              <a:t>Data used to generate these rates will be updated by March 2018</a:t>
            </a:r>
          </a:p>
          <a:p>
            <a:r>
              <a:rPr lang="en-US" sz="2400" dirty="0">
                <a:latin typeface="+mn-lt"/>
              </a:rPr>
              <a:t>Because N responses were not very unusual, changes won’t be large</a:t>
            </a:r>
          </a:p>
        </p:txBody>
      </p:sp>
    </p:spTree>
    <p:extLst>
      <p:ext uri="{BB962C8B-B14F-4D97-AF65-F5344CB8AC3E}">
        <p14:creationId xmlns:p14="http://schemas.microsoft.com/office/powerpoint/2010/main" val="6903437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33" y="6324600"/>
            <a:ext cx="328613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pPr algn="l"/>
            <a:r>
              <a:rPr lang="en-US" sz="4000" dirty="0"/>
              <a:t>Early versus late-split 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Full rate trials, with rates split to accommodate 2 N timings:</a:t>
            </a:r>
          </a:p>
          <a:p>
            <a:pPr lvl="1"/>
            <a:r>
              <a:rPr lang="en-US" dirty="0"/>
              <a:t>All N applied as UAN injected between rows at planting</a:t>
            </a:r>
          </a:p>
          <a:p>
            <a:pPr lvl="1"/>
            <a:r>
              <a:rPr lang="en-US" dirty="0"/>
              <a:t>Rate less 50 lb. N applied as injected UAN at planting, then 50 lb. N as UAN dribbled by had near the row at tasseling</a:t>
            </a:r>
          </a:p>
          <a:p>
            <a:r>
              <a:rPr lang="en-US" dirty="0"/>
              <a:t>In 2016 and 2017, 9 soy-corn trials and 6 corn-corn trials</a:t>
            </a:r>
          </a:p>
          <a:p>
            <a:r>
              <a:rPr lang="en-US" dirty="0"/>
              <a:t>Longer than normal “small “ plots – 75 to 150 feet long, mostly 4 rows wide with middle 2 rows harvested</a:t>
            </a:r>
          </a:p>
        </p:txBody>
      </p:sp>
    </p:spTree>
    <p:extLst>
      <p:ext uri="{BB962C8B-B14F-4D97-AF65-F5344CB8AC3E}">
        <p14:creationId xmlns:p14="http://schemas.microsoft.com/office/powerpoint/2010/main" val="3900842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838200"/>
          </a:xfrm>
        </p:spPr>
        <p:txBody>
          <a:bodyPr/>
          <a:lstStyle/>
          <a:p>
            <a:pPr algn="l"/>
            <a:r>
              <a:rPr lang="en-US" sz="4000" dirty="0"/>
              <a:t>Outline for today: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848600" cy="5181600"/>
          </a:xfrm>
        </p:spPr>
        <p:txBody>
          <a:bodyPr>
            <a:normAutofit/>
          </a:bodyPr>
          <a:lstStyle/>
          <a:p>
            <a:r>
              <a:rPr lang="en-US" dirty="0"/>
              <a:t>Recap of N responses in 2017</a:t>
            </a:r>
          </a:p>
          <a:p>
            <a:r>
              <a:rPr lang="en-US" dirty="0"/>
              <a:t>2017 N-tracking results – soil N changes into and through the spring</a:t>
            </a:r>
          </a:p>
          <a:p>
            <a:r>
              <a:rPr lang="en-US" dirty="0"/>
              <a:t>Comprehensive N management: Research center (small-plot) trials currently with 28 treatments, focusing on N times, forms, and additives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33" y="6324600"/>
            <a:ext cx="328613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20891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33" y="6324600"/>
            <a:ext cx="328613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5141087"/>
              </p:ext>
            </p:extLst>
          </p:nvPr>
        </p:nvGraphicFramePr>
        <p:xfrm>
          <a:off x="450210" y="381000"/>
          <a:ext cx="8160389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737285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33" y="6324600"/>
            <a:ext cx="328613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2705320"/>
              </p:ext>
            </p:extLst>
          </p:nvPr>
        </p:nvGraphicFramePr>
        <p:xfrm>
          <a:off x="288362" y="381000"/>
          <a:ext cx="8398438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059671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33" y="6324600"/>
            <a:ext cx="328613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2969406"/>
              </p:ext>
            </p:extLst>
          </p:nvPr>
        </p:nvGraphicFramePr>
        <p:xfrm>
          <a:off x="304800" y="304800"/>
          <a:ext cx="8382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825165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33" y="6324600"/>
            <a:ext cx="328613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604595"/>
              </p:ext>
            </p:extLst>
          </p:nvPr>
        </p:nvGraphicFramePr>
        <p:xfrm>
          <a:off x="430546" y="609600"/>
          <a:ext cx="8180054" cy="5567468"/>
        </p:xfrm>
        <a:graphic>
          <a:graphicData uri="http://schemas.openxmlformats.org/drawingml/2006/table">
            <a:tbl>
              <a:tblPr/>
              <a:tblGrid>
                <a:gridCol w="1010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0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3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8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33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33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002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753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Soy-corn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51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Optimum N rate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Yield at opt. N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RTN advantage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10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Site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Early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Late-split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Early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Late-split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 late-split 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704"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lb/ac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bu/acre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$/acre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70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DK 16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-$6.85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70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MN 16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$5.68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70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UR 16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$6.24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70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 16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-$0.04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70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DK 17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-$11.93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970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MN 17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-$9.75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70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UR 17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-$7.71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970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 17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-$6.10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970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NEO 17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$9.13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5206"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510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Avg.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-$2.37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93661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33" y="6324600"/>
            <a:ext cx="328613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479889"/>
              </p:ext>
            </p:extLst>
          </p:nvPr>
        </p:nvGraphicFramePr>
        <p:xfrm>
          <a:off x="406007" y="685800"/>
          <a:ext cx="8280791" cy="5096352"/>
        </p:xfrm>
        <a:graphic>
          <a:graphicData uri="http://schemas.openxmlformats.org/drawingml/2006/table">
            <a:tbl>
              <a:tblPr/>
              <a:tblGrid>
                <a:gridCol w="1023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3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8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30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8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88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249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5302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Corn-Corn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82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Optimum N rate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Yield at opt. N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RTN advantage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98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Site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Early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Late-split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Early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Late-split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 late-split 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147"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lb/ac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bu/acre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$/acre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14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MN 16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$15.13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14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UR 16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-$2.91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14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 16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-$7.20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814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MN 17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-$21.22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814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UR 17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-$3.71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814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 17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-$3.98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8335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598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Avg.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-$3.98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50149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46" y="6324600"/>
            <a:ext cx="333375" cy="4381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838200"/>
          </a:xfrm>
        </p:spPr>
        <p:txBody>
          <a:bodyPr/>
          <a:lstStyle/>
          <a:p>
            <a:pPr algn="l"/>
            <a:r>
              <a:rPr lang="en-US" sz="4000" dirty="0">
                <a:solidFill>
                  <a:srgbClr val="000000"/>
                </a:solidFill>
              </a:rPr>
              <a:t>Early v. late-split 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When planting-time N rates are low, applying 50 lb N at tassel boosts yield, BUT no higher than if the (same rate of) N is applied early</a:t>
            </a:r>
          </a:p>
          <a:p>
            <a:r>
              <a:rPr lang="en-US" dirty="0">
                <a:solidFill>
                  <a:srgbClr val="000000"/>
                </a:solidFill>
              </a:rPr>
              <a:t>$ return to N is not increased by a late-split approach, and added cost means a loss</a:t>
            </a:r>
          </a:p>
          <a:p>
            <a:r>
              <a:rPr lang="en-US" dirty="0">
                <a:solidFill>
                  <a:srgbClr val="000000"/>
                </a:solidFill>
              </a:rPr>
              <a:t>Actual optimum N rates were almost always lower than MRTN rates – at the MRTN rate, yield differences between early and late-split would have disappeared entirely</a:t>
            </a:r>
          </a:p>
          <a:p>
            <a:r>
              <a:rPr lang="en-US" dirty="0">
                <a:solidFill>
                  <a:srgbClr val="000000"/>
                </a:solidFill>
              </a:rPr>
              <a:t>With such consistent results so far, we will replace the late-split with a normal sidedress-time split in 2018</a:t>
            </a:r>
          </a:p>
        </p:txBody>
      </p:sp>
    </p:spTree>
    <p:extLst>
      <p:ext uri="{BB962C8B-B14F-4D97-AF65-F5344CB8AC3E}">
        <p14:creationId xmlns:p14="http://schemas.microsoft.com/office/powerpoint/2010/main" val="5443448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33" y="6324600"/>
            <a:ext cx="328613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pPr algn="l"/>
            <a:r>
              <a:rPr lang="en-US" sz="4000" dirty="0"/>
              <a:t>Form and timing: small-plot trials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/>
              <a:t>At 5 research sites, corn following soybean</a:t>
            </a:r>
          </a:p>
          <a:p>
            <a:r>
              <a:rPr lang="en-US" dirty="0"/>
              <a:t>Base rates of injected UAN: 0, 50, 100, 150, 200, 250</a:t>
            </a:r>
          </a:p>
          <a:p>
            <a:r>
              <a:rPr lang="en-US" dirty="0"/>
              <a:t>Set of rates with 50 </a:t>
            </a:r>
            <a:r>
              <a:rPr lang="en-US" dirty="0" err="1"/>
              <a:t>lb</a:t>
            </a:r>
            <a:r>
              <a:rPr lang="en-US" dirty="0"/>
              <a:t> N as broadcast UAN at planting and 50, 100, 150 </a:t>
            </a:r>
            <a:r>
              <a:rPr lang="en-US" dirty="0" err="1"/>
              <a:t>lb</a:t>
            </a:r>
            <a:r>
              <a:rPr lang="en-US" dirty="0"/>
              <a:t> as injected UAN at sidedress</a:t>
            </a:r>
          </a:p>
          <a:p>
            <a:r>
              <a:rPr lang="en-US" dirty="0"/>
              <a:t>And ~20 different ways to apply 150 lb 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6652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33" y="6324600"/>
            <a:ext cx="328613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8222650"/>
              </p:ext>
            </p:extLst>
          </p:nvPr>
        </p:nvGraphicFramePr>
        <p:xfrm>
          <a:off x="101933" y="27039"/>
          <a:ext cx="4617720" cy="3489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5100253"/>
              </p:ext>
            </p:extLst>
          </p:nvPr>
        </p:nvGraphicFramePr>
        <p:xfrm>
          <a:off x="4114800" y="31955"/>
          <a:ext cx="4929188" cy="3549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8222433"/>
              </p:ext>
            </p:extLst>
          </p:nvPr>
        </p:nvGraphicFramePr>
        <p:xfrm>
          <a:off x="27039" y="3241932"/>
          <a:ext cx="4800600" cy="3546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4990036"/>
              </p:ext>
            </p:extLst>
          </p:nvPr>
        </p:nvGraphicFramePr>
        <p:xfrm>
          <a:off x="4343400" y="3352800"/>
          <a:ext cx="4697730" cy="3411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901730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33" y="6324600"/>
            <a:ext cx="328613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9669002"/>
              </p:ext>
            </p:extLst>
          </p:nvPr>
        </p:nvGraphicFramePr>
        <p:xfrm>
          <a:off x="36871" y="24581"/>
          <a:ext cx="4611329" cy="3404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3442321"/>
              </p:ext>
            </p:extLst>
          </p:nvPr>
        </p:nvGraphicFramePr>
        <p:xfrm>
          <a:off x="4261884" y="36871"/>
          <a:ext cx="4879658" cy="3398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6660967"/>
              </p:ext>
            </p:extLst>
          </p:nvPr>
        </p:nvGraphicFramePr>
        <p:xfrm>
          <a:off x="101933" y="3276600"/>
          <a:ext cx="4774867" cy="3487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687692"/>
              </p:ext>
            </p:extLst>
          </p:nvPr>
        </p:nvGraphicFramePr>
        <p:xfrm>
          <a:off x="4343400" y="3352800"/>
          <a:ext cx="4693920" cy="3399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6309012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33" y="6324600"/>
            <a:ext cx="328613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3455366"/>
              </p:ext>
            </p:extLst>
          </p:nvPr>
        </p:nvGraphicFramePr>
        <p:xfrm>
          <a:off x="72437" y="31955"/>
          <a:ext cx="4651963" cy="3473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7477749"/>
              </p:ext>
            </p:extLst>
          </p:nvPr>
        </p:nvGraphicFramePr>
        <p:xfrm>
          <a:off x="4343400" y="12290"/>
          <a:ext cx="4757739" cy="3522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293985"/>
              </p:ext>
            </p:extLst>
          </p:nvPr>
        </p:nvGraphicFramePr>
        <p:xfrm>
          <a:off x="74894" y="3352800"/>
          <a:ext cx="4801906" cy="3421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873128"/>
              </p:ext>
            </p:extLst>
          </p:nvPr>
        </p:nvGraphicFramePr>
        <p:xfrm>
          <a:off x="4343400" y="3343573"/>
          <a:ext cx="4667250" cy="3440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074616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762000"/>
          </a:xfrm>
        </p:spPr>
        <p:txBody>
          <a:bodyPr/>
          <a:lstStyle/>
          <a:p>
            <a:pPr algn="l"/>
            <a:r>
              <a:rPr lang="en-US" sz="3600" dirty="0"/>
              <a:t>2017 Illinois weather – disaster averted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2999"/>
            <a:ext cx="7772400" cy="5181601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Planting started well, but planted crop was hit 4 to 10+ inches of rain late April through first week of May, with a huge amount of replanting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After the deluge, May rainfall and temperatures about normal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June was slightly dry with temperatures a little above normal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July rainfall was about normal on average, but was not uniformly distributed; temperatures were slightly above normal, but variable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August rainfall was below-normal, but temperatures averaged some 3 degrees below normal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September was very dry and warm early, dry and cooler late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Final corn yield estimate 201 bushels per acre, a new record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33" y="6324600"/>
            <a:ext cx="328613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28005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33" y="6324600"/>
            <a:ext cx="328613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2657639"/>
              </p:ext>
            </p:extLst>
          </p:nvPr>
        </p:nvGraphicFramePr>
        <p:xfrm>
          <a:off x="36871" y="76200"/>
          <a:ext cx="458724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0278546"/>
              </p:ext>
            </p:extLst>
          </p:nvPr>
        </p:nvGraphicFramePr>
        <p:xfrm>
          <a:off x="4191000" y="76200"/>
          <a:ext cx="4897755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5748025"/>
              </p:ext>
            </p:extLst>
          </p:nvPr>
        </p:nvGraphicFramePr>
        <p:xfrm>
          <a:off x="101933" y="3276601"/>
          <a:ext cx="4851067" cy="3487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2546421"/>
              </p:ext>
            </p:extLst>
          </p:nvPr>
        </p:nvGraphicFramePr>
        <p:xfrm>
          <a:off x="4343400" y="3387213"/>
          <a:ext cx="4724400" cy="3470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2037096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33" y="6324600"/>
            <a:ext cx="328613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4884491"/>
              </p:ext>
            </p:extLst>
          </p:nvPr>
        </p:nvGraphicFramePr>
        <p:xfrm>
          <a:off x="4343400" y="3352800"/>
          <a:ext cx="4717025" cy="3434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3446275"/>
              </p:ext>
            </p:extLst>
          </p:nvPr>
        </p:nvGraphicFramePr>
        <p:xfrm>
          <a:off x="0" y="76200"/>
          <a:ext cx="48768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4384389"/>
              </p:ext>
            </p:extLst>
          </p:nvPr>
        </p:nvGraphicFramePr>
        <p:xfrm>
          <a:off x="4343400" y="76201"/>
          <a:ext cx="4752975" cy="3276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4150391"/>
              </p:ext>
            </p:extLst>
          </p:nvPr>
        </p:nvGraphicFramePr>
        <p:xfrm>
          <a:off x="79073" y="3429000"/>
          <a:ext cx="4838700" cy="3365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5630252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33" y="6324600"/>
            <a:ext cx="328613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411486"/>
              </p:ext>
            </p:extLst>
          </p:nvPr>
        </p:nvGraphicFramePr>
        <p:xfrm>
          <a:off x="101933" y="152400"/>
          <a:ext cx="5445919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5941068"/>
              </p:ext>
            </p:extLst>
          </p:nvPr>
        </p:nvGraphicFramePr>
        <p:xfrm>
          <a:off x="3048000" y="3350947"/>
          <a:ext cx="5410200" cy="3440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841549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33" y="6324600"/>
            <a:ext cx="328613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1319503"/>
              </p:ext>
            </p:extLst>
          </p:nvPr>
        </p:nvGraphicFramePr>
        <p:xfrm>
          <a:off x="304800" y="228599"/>
          <a:ext cx="8458200" cy="6315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40508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33" y="6324600"/>
            <a:ext cx="328613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0490401"/>
              </p:ext>
            </p:extLst>
          </p:nvPr>
        </p:nvGraphicFramePr>
        <p:xfrm>
          <a:off x="266238" y="228600"/>
          <a:ext cx="8420561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895600" y="3124200"/>
            <a:ext cx="56130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n-lt"/>
              </a:rPr>
              <a:t>N source: ammonium nitrate</a:t>
            </a:r>
          </a:p>
        </p:txBody>
      </p:sp>
    </p:spTree>
    <p:extLst>
      <p:ext uri="{BB962C8B-B14F-4D97-AF65-F5344CB8AC3E}">
        <p14:creationId xmlns:p14="http://schemas.microsoft.com/office/powerpoint/2010/main" val="3507280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458200" cy="792162"/>
          </a:xfrm>
        </p:spPr>
        <p:txBody>
          <a:bodyPr>
            <a:noAutofit/>
          </a:bodyPr>
          <a:lstStyle/>
          <a:p>
            <a:pPr algn="l"/>
            <a:r>
              <a:rPr lang="en-US" sz="3600" dirty="0">
                <a:solidFill>
                  <a:srgbClr val="000000"/>
                </a:solidFill>
              </a:rPr>
              <a:t>Sidedress N – better or not?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975" y="1295397"/>
            <a:ext cx="8048625" cy="5095877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2800" dirty="0">
                <a:latin typeface="Calibri"/>
              </a:rPr>
              <a:t>Across site-years, split-N treatments (at 150 lb N total) have not yielded consistently more than the same rate of N as UAN injected at planting time</a:t>
            </a:r>
          </a:p>
          <a:p>
            <a:pPr>
              <a:spcBef>
                <a:spcPts val="600"/>
              </a:spcBef>
            </a:pPr>
            <a:r>
              <a:rPr lang="en-US" sz="2800" dirty="0">
                <a:latin typeface="Calibri"/>
              </a:rPr>
              <a:t>A separate study showed no advantage to applying 40 lb. N at planting and the rest at V9 (all surface-broadcast AN) compared to all at </a:t>
            </a:r>
            <a:r>
              <a:rPr lang="en-US" sz="2800" dirty="0"/>
              <a:t>planting</a:t>
            </a:r>
          </a:p>
          <a:p>
            <a:pPr>
              <a:spcBef>
                <a:spcPts val="600"/>
              </a:spcBef>
            </a:pPr>
            <a:r>
              <a:rPr lang="en-US" sz="2800" dirty="0"/>
              <a:t>Not having all of the N available early may sometimes mean lower yields, even when sidedress N is added</a:t>
            </a:r>
            <a:endParaRPr lang="en-US" sz="2800" dirty="0"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n-US" sz="2800" dirty="0">
                <a:latin typeface="Calibri"/>
              </a:rPr>
              <a:t>It’s also likely that we </a:t>
            </a:r>
            <a:r>
              <a:rPr lang="en-US" sz="2800" b="1" u="sng" dirty="0">
                <a:latin typeface="Calibri"/>
              </a:rPr>
              <a:t>lose less N</a:t>
            </a:r>
            <a:r>
              <a:rPr lang="en-US" sz="2800" dirty="0">
                <a:latin typeface="Calibri"/>
              </a:rPr>
              <a:t> from medium- to heavy-textured soils than we think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72200"/>
            <a:ext cx="333375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2239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33" y="6324600"/>
            <a:ext cx="328613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057074"/>
              </p:ext>
            </p:extLst>
          </p:nvPr>
        </p:nvGraphicFramePr>
        <p:xfrm>
          <a:off x="244468" y="152400"/>
          <a:ext cx="8594731" cy="6542687"/>
        </p:xfrm>
        <a:graphic>
          <a:graphicData uri="http://schemas.openxmlformats.org/drawingml/2006/table">
            <a:tbl>
              <a:tblPr/>
              <a:tblGrid>
                <a:gridCol w="3696442">
                  <a:extLst>
                    <a:ext uri="{9D8B030D-6E8A-4147-A177-3AD203B41FA5}">
                      <a16:colId xmlns:a16="http://schemas.microsoft.com/office/drawing/2014/main" val="185806517"/>
                    </a:ext>
                  </a:extLst>
                </a:gridCol>
                <a:gridCol w="989758">
                  <a:extLst>
                    <a:ext uri="{9D8B030D-6E8A-4147-A177-3AD203B41FA5}">
                      <a16:colId xmlns:a16="http://schemas.microsoft.com/office/drawing/2014/main" val="1214846374"/>
                    </a:ext>
                  </a:extLst>
                </a:gridCol>
                <a:gridCol w="1232147">
                  <a:extLst>
                    <a:ext uri="{9D8B030D-6E8A-4147-A177-3AD203B41FA5}">
                      <a16:colId xmlns:a16="http://schemas.microsoft.com/office/drawing/2014/main" val="1723529393"/>
                    </a:ext>
                  </a:extLst>
                </a:gridCol>
                <a:gridCol w="989758">
                  <a:extLst>
                    <a:ext uri="{9D8B030D-6E8A-4147-A177-3AD203B41FA5}">
                      <a16:colId xmlns:a16="http://schemas.microsoft.com/office/drawing/2014/main" val="207370793"/>
                    </a:ext>
                  </a:extLst>
                </a:gridCol>
                <a:gridCol w="656471">
                  <a:extLst>
                    <a:ext uri="{9D8B030D-6E8A-4147-A177-3AD203B41FA5}">
                      <a16:colId xmlns:a16="http://schemas.microsoft.com/office/drawing/2014/main" val="568785122"/>
                    </a:ext>
                  </a:extLst>
                </a:gridCol>
                <a:gridCol w="616073">
                  <a:extLst>
                    <a:ext uri="{9D8B030D-6E8A-4147-A177-3AD203B41FA5}">
                      <a16:colId xmlns:a16="http://schemas.microsoft.com/office/drawing/2014/main" val="161399688"/>
                    </a:ext>
                  </a:extLst>
                </a:gridCol>
                <a:gridCol w="414082">
                  <a:extLst>
                    <a:ext uri="{9D8B030D-6E8A-4147-A177-3AD203B41FA5}">
                      <a16:colId xmlns:a16="http://schemas.microsoft.com/office/drawing/2014/main" val="3510792239"/>
                    </a:ext>
                  </a:extLst>
                </a:gridCol>
              </a:tblGrid>
              <a:tr h="27829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2015, 150-lb. rate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DeKalb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Monmouth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Urbana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sites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460581"/>
                  </a:ext>
                </a:extLst>
              </a:tr>
              <a:tr h="278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N applied at planting: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Rank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yield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2568753"/>
                  </a:ext>
                </a:extLst>
              </a:tr>
              <a:tr h="278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UAN injected mid-row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2981514"/>
                  </a:ext>
                </a:extLst>
              </a:tr>
              <a:tr h="278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UAN dribbled mid-row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20942"/>
                  </a:ext>
                </a:extLst>
              </a:tr>
              <a:tr h="278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Urea/Agrotain broadcast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4433493"/>
                  </a:ext>
                </a:extLst>
              </a:tr>
              <a:tr h="278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SuperU broadcast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9073768"/>
                  </a:ext>
                </a:extLst>
              </a:tr>
              <a:tr h="278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ESN broadcast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abc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6127065"/>
                  </a:ext>
                </a:extLst>
              </a:tr>
              <a:tr h="278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UAN/Agrotain broadcast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bc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1208693"/>
                  </a:ext>
                </a:extLst>
              </a:tr>
              <a:tr h="278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NH3 injected mid-row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9298013"/>
                  </a:ext>
                </a:extLst>
              </a:tr>
              <a:tr h="278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NH3/N-Serve injected mid-row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bc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2801659"/>
                  </a:ext>
                </a:extLst>
              </a:tr>
              <a:tr h="278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UAN/Instinct II injected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abc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8355657"/>
                  </a:ext>
                </a:extLst>
              </a:tr>
              <a:tr h="278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Split N application (1st at planting):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5740824"/>
                  </a:ext>
                </a:extLst>
              </a:tr>
              <a:tr h="278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UAN 50 broadcast+UAN 100 inj V5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abc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8075949"/>
                  </a:ext>
                </a:extLst>
              </a:tr>
              <a:tr h="278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UAN 100 inj+UAN 50 injected V5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2062653"/>
                  </a:ext>
                </a:extLst>
              </a:tr>
              <a:tr h="278296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UAN 100 inj+Urea/AT 50 brdcst V5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2545853"/>
                  </a:ext>
                </a:extLst>
              </a:tr>
              <a:tr h="278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UAN 100 inj+UAN 50 drbl in-row V9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9083065"/>
                  </a:ext>
                </a:extLst>
              </a:tr>
              <a:tr h="278296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UAN 100 inj+Urea/AT 50 bdcst V9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abc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5924031"/>
                  </a:ext>
                </a:extLst>
              </a:tr>
              <a:tr h="278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UAN 100 inj+UAN 50 drbl in-row V5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0738758"/>
                  </a:ext>
                </a:extLst>
              </a:tr>
              <a:tr h="278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UAN 100 inj+UAN 50 drbl mid-row VT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abc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5379832"/>
                  </a:ext>
                </a:extLst>
              </a:tr>
              <a:tr h="278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UAN 100 inj+UAN 50 drbl in-row VT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9030765"/>
                  </a:ext>
                </a:extLst>
              </a:tr>
              <a:tr h="278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N sidedressed: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6872714"/>
                  </a:ext>
                </a:extLst>
              </a:tr>
              <a:tr h="278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V5 UAN injected mid-row V5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8524821"/>
                  </a:ext>
                </a:extLst>
              </a:tr>
              <a:tr h="278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UAN dribbled mid-row V9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abc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7031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3109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2" y="6500853"/>
            <a:ext cx="248717" cy="332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120671"/>
              </p:ext>
            </p:extLst>
          </p:nvPr>
        </p:nvGraphicFramePr>
        <p:xfrm>
          <a:off x="140260" y="152400"/>
          <a:ext cx="8775141" cy="6567327"/>
        </p:xfrm>
        <a:graphic>
          <a:graphicData uri="http://schemas.openxmlformats.org/drawingml/2006/table">
            <a:tbl>
              <a:tblPr/>
              <a:tblGrid>
                <a:gridCol w="3441140">
                  <a:extLst>
                    <a:ext uri="{9D8B030D-6E8A-4147-A177-3AD203B41FA5}">
                      <a16:colId xmlns:a16="http://schemas.microsoft.com/office/drawing/2014/main" val="201427092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69575856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80098814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701082454"/>
                    </a:ext>
                  </a:extLst>
                </a:gridCol>
                <a:gridCol w="740606">
                  <a:extLst>
                    <a:ext uri="{9D8B030D-6E8A-4147-A177-3AD203B41FA5}">
                      <a16:colId xmlns:a16="http://schemas.microsoft.com/office/drawing/2014/main" val="2477752193"/>
                    </a:ext>
                  </a:extLst>
                </a:gridCol>
                <a:gridCol w="593041">
                  <a:extLst>
                    <a:ext uri="{9D8B030D-6E8A-4147-A177-3AD203B41FA5}">
                      <a16:colId xmlns:a16="http://schemas.microsoft.com/office/drawing/2014/main" val="2394061533"/>
                    </a:ext>
                  </a:extLst>
                </a:gridCol>
                <a:gridCol w="593041">
                  <a:extLst>
                    <a:ext uri="{9D8B030D-6E8A-4147-A177-3AD203B41FA5}">
                      <a16:colId xmlns:a16="http://schemas.microsoft.com/office/drawing/2014/main" val="3601802862"/>
                    </a:ext>
                  </a:extLst>
                </a:gridCol>
                <a:gridCol w="435513">
                  <a:extLst>
                    <a:ext uri="{9D8B030D-6E8A-4147-A177-3AD203B41FA5}">
                      <a16:colId xmlns:a16="http://schemas.microsoft.com/office/drawing/2014/main" val="2553799083"/>
                    </a:ext>
                  </a:extLst>
                </a:gridCol>
              </a:tblGrid>
              <a:tr h="28160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2016, 150-lb. rate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sng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DeKalb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sng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Monmouth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sng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Urbana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sng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Perry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1" i="0" u="sng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sites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1775265"/>
                  </a:ext>
                </a:extLst>
              </a:tr>
              <a:tr h="281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All N applied at planting: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Rank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yield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919638"/>
                  </a:ext>
                </a:extLst>
              </a:tr>
              <a:tr h="281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UAN injected mid-row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ab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2843778"/>
                  </a:ext>
                </a:extLst>
              </a:tr>
              <a:tr h="281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UAN dribbled mid-row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abc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1073261"/>
                  </a:ext>
                </a:extLst>
              </a:tr>
              <a:tr h="281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Urea/Agrotain broadcast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5933349"/>
                  </a:ext>
                </a:extLst>
              </a:tr>
              <a:tr h="281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SuperU broadcast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256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9541935"/>
                  </a:ext>
                </a:extLst>
              </a:tr>
              <a:tr h="281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ESN broadcast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239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9962310"/>
                  </a:ext>
                </a:extLst>
              </a:tr>
              <a:tr h="281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UAN/Agrotain broadcast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bc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1820853"/>
                  </a:ext>
                </a:extLst>
              </a:tr>
              <a:tr h="281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NH</a:t>
                      </a:r>
                      <a:r>
                        <a:rPr lang="en-US" sz="1800" b="1" i="0" u="none" strike="noStrike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injected mid-row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ab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1730157"/>
                  </a:ext>
                </a:extLst>
              </a:tr>
              <a:tr h="281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NH</a:t>
                      </a:r>
                      <a:r>
                        <a:rPr lang="en-US" sz="1800" b="1" i="0" u="none" strike="noStrike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/N-Serve injected mid-row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247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abc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3433413"/>
                  </a:ext>
                </a:extLst>
              </a:tr>
              <a:tr h="281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UAN/Instinct II injected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abc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7992113"/>
                  </a:ext>
                </a:extLst>
              </a:tr>
              <a:tr h="281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Split N application (1st at planting):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2582342"/>
                  </a:ext>
                </a:extLst>
              </a:tr>
              <a:tr h="281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UAN 50 </a:t>
                      </a:r>
                      <a:r>
                        <a:rPr lang="en-US" sz="18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broadcast+UAN</a:t>
                      </a:r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100 </a:t>
                      </a:r>
                      <a:r>
                        <a:rPr lang="en-US" sz="18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inj</a:t>
                      </a:r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V5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ab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3411552"/>
                  </a:ext>
                </a:extLst>
              </a:tr>
              <a:tr h="281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UAN 100 inj+UAN 50 injected V5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abc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8023576"/>
                  </a:ext>
                </a:extLst>
              </a:tr>
              <a:tr h="281609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UAN 100 inj+Urea/AT 50 brdcst V5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ab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0611612"/>
                  </a:ext>
                </a:extLst>
              </a:tr>
              <a:tr h="281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UAN 100 inj+UAN 50 drbl in-row V9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247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ab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3700769"/>
                  </a:ext>
                </a:extLst>
              </a:tr>
              <a:tr h="281609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UAN 100 inj+Urea/AT 50 bdcst V9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ab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3330528"/>
                  </a:ext>
                </a:extLst>
              </a:tr>
              <a:tr h="281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UAN 100 inj+UAN 50 drbl in-row V5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227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ab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5201528"/>
                  </a:ext>
                </a:extLst>
              </a:tr>
              <a:tr h="281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UAN 100 inj+UAN 50 drbl mid-row VT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ab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2467809"/>
                  </a:ext>
                </a:extLst>
              </a:tr>
              <a:tr h="281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UAN 100 inj+UAN 50 drbl in-row VT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ab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205196"/>
                  </a:ext>
                </a:extLst>
              </a:tr>
              <a:tr h="281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All N sidedressed: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828876"/>
                  </a:ext>
                </a:extLst>
              </a:tr>
              <a:tr h="281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V5 UAN injected mid-row V5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abc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0624962"/>
                  </a:ext>
                </a:extLst>
              </a:tr>
              <a:tr h="281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UAN dribbled mid-row V9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236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cd</a:t>
                      </a:r>
                    </a:p>
                  </a:txBody>
                  <a:tcPr marL="6169" marR="6169" marT="6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8710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9592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33" y="6324600"/>
            <a:ext cx="328613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474612"/>
              </p:ext>
            </p:extLst>
          </p:nvPr>
        </p:nvGraphicFramePr>
        <p:xfrm>
          <a:off x="233582" y="152400"/>
          <a:ext cx="8681818" cy="6537604"/>
        </p:xfrm>
        <a:graphic>
          <a:graphicData uri="http://schemas.openxmlformats.org/drawingml/2006/table">
            <a:tbl>
              <a:tblPr/>
              <a:tblGrid>
                <a:gridCol w="3262478">
                  <a:extLst>
                    <a:ext uri="{9D8B030D-6E8A-4147-A177-3AD203B41FA5}">
                      <a16:colId xmlns:a16="http://schemas.microsoft.com/office/drawing/2014/main" val="721674492"/>
                    </a:ext>
                  </a:extLst>
                </a:gridCol>
                <a:gridCol w="161540">
                  <a:extLst>
                    <a:ext uri="{9D8B030D-6E8A-4147-A177-3AD203B41FA5}">
                      <a16:colId xmlns:a16="http://schemas.microsoft.com/office/drawing/2014/main" val="3201346035"/>
                    </a:ext>
                  </a:extLst>
                </a:gridCol>
                <a:gridCol w="708455">
                  <a:extLst>
                    <a:ext uri="{9D8B030D-6E8A-4147-A177-3AD203B41FA5}">
                      <a16:colId xmlns:a16="http://schemas.microsoft.com/office/drawing/2014/main" val="2019863475"/>
                    </a:ext>
                  </a:extLst>
                </a:gridCol>
                <a:gridCol w="1120345">
                  <a:extLst>
                    <a:ext uri="{9D8B030D-6E8A-4147-A177-3AD203B41FA5}">
                      <a16:colId xmlns:a16="http://schemas.microsoft.com/office/drawing/2014/main" val="1692518057"/>
                    </a:ext>
                  </a:extLst>
                </a:gridCol>
                <a:gridCol w="819017">
                  <a:extLst>
                    <a:ext uri="{9D8B030D-6E8A-4147-A177-3AD203B41FA5}">
                      <a16:colId xmlns:a16="http://schemas.microsoft.com/office/drawing/2014/main" val="1653248502"/>
                    </a:ext>
                  </a:extLst>
                </a:gridCol>
                <a:gridCol w="869995">
                  <a:extLst>
                    <a:ext uri="{9D8B030D-6E8A-4147-A177-3AD203B41FA5}">
                      <a16:colId xmlns:a16="http://schemas.microsoft.com/office/drawing/2014/main" val="3482231860"/>
                    </a:ext>
                  </a:extLst>
                </a:gridCol>
                <a:gridCol w="579996">
                  <a:extLst>
                    <a:ext uri="{9D8B030D-6E8A-4147-A177-3AD203B41FA5}">
                      <a16:colId xmlns:a16="http://schemas.microsoft.com/office/drawing/2014/main" val="2122305660"/>
                    </a:ext>
                  </a:extLst>
                </a:gridCol>
                <a:gridCol w="579996">
                  <a:extLst>
                    <a:ext uri="{9D8B030D-6E8A-4147-A177-3AD203B41FA5}">
                      <a16:colId xmlns:a16="http://schemas.microsoft.com/office/drawing/2014/main" val="2759167181"/>
                    </a:ext>
                  </a:extLst>
                </a:gridCol>
                <a:gridCol w="579996">
                  <a:extLst>
                    <a:ext uri="{9D8B030D-6E8A-4147-A177-3AD203B41FA5}">
                      <a16:colId xmlns:a16="http://schemas.microsoft.com/office/drawing/2014/main" val="175077434"/>
                    </a:ext>
                  </a:extLst>
                </a:gridCol>
              </a:tblGrid>
              <a:tr h="27151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2017, 150-lb. rate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DeKalb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Monmouth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Urbana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Perry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sites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5607565"/>
                  </a:ext>
                </a:extLst>
              </a:tr>
              <a:tr h="18568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N applied at planting: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rank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yield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1400317"/>
                  </a:ext>
                </a:extLst>
              </a:tr>
              <a:tr h="27151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UAN injected mid-row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bcde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7615602"/>
                  </a:ext>
                </a:extLst>
              </a:tr>
              <a:tr h="27151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UAN dribbled mid-row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abcde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687442"/>
                  </a:ext>
                </a:extLst>
              </a:tr>
              <a:tr h="27151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Urea/Agrotain broadcast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6364496"/>
                  </a:ext>
                </a:extLst>
              </a:tr>
              <a:tr h="27151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SuperU broadcast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abcde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1339526"/>
                  </a:ext>
                </a:extLst>
              </a:tr>
              <a:tr h="27151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ESN broadcast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efg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795206"/>
                  </a:ext>
                </a:extLst>
              </a:tr>
              <a:tr h="27151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UAN/Agrotain broadcast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1901022"/>
                  </a:ext>
                </a:extLst>
              </a:tr>
              <a:tr h="27151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NH3 injected mid-row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abcde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2861455"/>
                  </a:ext>
                </a:extLst>
              </a:tr>
              <a:tr h="27151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NH3/N-Serve injected mid-row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0163281"/>
                  </a:ext>
                </a:extLst>
              </a:tr>
              <a:tr h="27151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UAN/Instinct II</a:t>
                      </a:r>
                      <a:r>
                        <a:rPr lang="en-US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injected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2773273"/>
                  </a:ext>
                </a:extLst>
              </a:tr>
              <a:tr h="27151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Split N application (1st at planting):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3553876"/>
                  </a:ext>
                </a:extLst>
              </a:tr>
              <a:tr h="2715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UAN 50 broadcast+UAN 100 inj V5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bcdef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3006239"/>
                  </a:ext>
                </a:extLst>
              </a:tr>
              <a:tr h="2715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UAN 100 inj+UAN 50 injected V5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abcde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6282063"/>
                  </a:ext>
                </a:extLst>
              </a:tr>
              <a:tr h="2715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UAN 100 inj+Urea/AT 50 brdcst V5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abcde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5006651"/>
                  </a:ext>
                </a:extLst>
              </a:tr>
              <a:tr h="2715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UAN 100 inj+UAN 50 drbl in-row V9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abc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0136429"/>
                  </a:ext>
                </a:extLst>
              </a:tr>
              <a:tr h="2715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UAN 100 inj+Urea/AT 50 bdcst V9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abcde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4622368"/>
                  </a:ext>
                </a:extLst>
              </a:tr>
              <a:tr h="2715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UAN 100 inj+UAN 50 drbl in-row V5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cdef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117480"/>
                  </a:ext>
                </a:extLst>
              </a:tr>
              <a:tr h="2715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UAN 100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inj+UAN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50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drbl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mid VT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abcde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6209568"/>
                  </a:ext>
                </a:extLst>
              </a:tr>
              <a:tr h="2715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UAN 100 inj+UAN 50 drbl in-row VT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bcde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5556785"/>
                  </a:ext>
                </a:extLst>
              </a:tr>
              <a:tr h="2715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N sidedressed: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rgbClr val="000000"/>
                        </a:solidFill>
                      </a:endParaRP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411861"/>
                  </a:ext>
                </a:extLst>
              </a:tr>
              <a:tr h="2715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V5 UAN injected mid-row V5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abcde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4010080"/>
                  </a:ext>
                </a:extLst>
              </a:tr>
              <a:tr h="2715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UAN dribbled mid-row V9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48" marR="5948" marT="59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9907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91016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6324600"/>
            <a:ext cx="328613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17194"/>
              </p:ext>
            </p:extLst>
          </p:nvPr>
        </p:nvGraphicFramePr>
        <p:xfrm>
          <a:off x="266239" y="41592"/>
          <a:ext cx="8649161" cy="6755448"/>
        </p:xfrm>
        <a:graphic>
          <a:graphicData uri="http://schemas.openxmlformats.org/drawingml/2006/table">
            <a:tbl>
              <a:tblPr/>
              <a:tblGrid>
                <a:gridCol w="4335474">
                  <a:extLst>
                    <a:ext uri="{9D8B030D-6E8A-4147-A177-3AD203B41FA5}">
                      <a16:colId xmlns:a16="http://schemas.microsoft.com/office/drawing/2014/main" val="1581679562"/>
                    </a:ext>
                  </a:extLst>
                </a:gridCol>
                <a:gridCol w="610016">
                  <a:extLst>
                    <a:ext uri="{9D8B030D-6E8A-4147-A177-3AD203B41FA5}">
                      <a16:colId xmlns:a16="http://schemas.microsoft.com/office/drawing/2014/main" val="1206322764"/>
                    </a:ext>
                  </a:extLst>
                </a:gridCol>
                <a:gridCol w="631803">
                  <a:extLst>
                    <a:ext uri="{9D8B030D-6E8A-4147-A177-3AD203B41FA5}">
                      <a16:colId xmlns:a16="http://schemas.microsoft.com/office/drawing/2014/main" val="4161675883"/>
                    </a:ext>
                  </a:extLst>
                </a:gridCol>
                <a:gridCol w="610016">
                  <a:extLst>
                    <a:ext uri="{9D8B030D-6E8A-4147-A177-3AD203B41FA5}">
                      <a16:colId xmlns:a16="http://schemas.microsoft.com/office/drawing/2014/main" val="1874478335"/>
                    </a:ext>
                  </a:extLst>
                </a:gridCol>
                <a:gridCol w="566444">
                  <a:extLst>
                    <a:ext uri="{9D8B030D-6E8A-4147-A177-3AD203B41FA5}">
                      <a16:colId xmlns:a16="http://schemas.microsoft.com/office/drawing/2014/main" val="998183619"/>
                    </a:ext>
                  </a:extLst>
                </a:gridCol>
                <a:gridCol w="915024">
                  <a:extLst>
                    <a:ext uri="{9D8B030D-6E8A-4147-A177-3AD203B41FA5}">
                      <a16:colId xmlns:a16="http://schemas.microsoft.com/office/drawing/2014/main" val="119375811"/>
                    </a:ext>
                  </a:extLst>
                </a:gridCol>
                <a:gridCol w="980384">
                  <a:extLst>
                    <a:ext uri="{9D8B030D-6E8A-4147-A177-3AD203B41FA5}">
                      <a16:colId xmlns:a16="http://schemas.microsoft.com/office/drawing/2014/main" val="1287827044"/>
                    </a:ext>
                  </a:extLst>
                </a:gridCol>
              </a:tblGrid>
              <a:tr h="28387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Treatment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Rank (1 to 19)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Yield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p=0.1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9145038"/>
                  </a:ext>
                </a:extLst>
              </a:tr>
              <a:tr h="19636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sng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sng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sng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sng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3-yr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sng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bu/acre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597809"/>
                  </a:ext>
                </a:extLst>
              </a:tr>
              <a:tr h="2655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sng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All N applied at planting: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n-US" sz="1800" b="1" i="0" u="sng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0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1782514"/>
                  </a:ext>
                </a:extLst>
              </a:tr>
              <a:tr h="2455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UAN injected mid-row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5887" marR="88300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abcd</a:t>
                      </a:r>
                    </a:p>
                  </a:txBody>
                  <a:tcPr marL="88300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529809"/>
                  </a:ext>
                </a:extLst>
              </a:tr>
              <a:tr h="2655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UAN dribbled mid-row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5887" marR="88300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cdef</a:t>
                      </a:r>
                    </a:p>
                  </a:txBody>
                  <a:tcPr marL="88300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1632216"/>
                  </a:ext>
                </a:extLst>
              </a:tr>
              <a:tr h="2655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Urea/Agrotain broadcast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5887" marR="88300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abcde</a:t>
                      </a:r>
                    </a:p>
                  </a:txBody>
                  <a:tcPr marL="88300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7650616"/>
                  </a:ext>
                </a:extLst>
              </a:tr>
              <a:tr h="2655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SuperU broadcast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5887" marR="88300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88300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390195"/>
                  </a:ext>
                </a:extLst>
              </a:tr>
              <a:tr h="2655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ESN broadcast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5887" marR="88300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abcdef</a:t>
                      </a:r>
                    </a:p>
                  </a:txBody>
                  <a:tcPr marL="88300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2781660"/>
                  </a:ext>
                </a:extLst>
              </a:tr>
              <a:tr h="2655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UAN/Agrotain broadcast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5887" marR="88300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bcdef</a:t>
                      </a:r>
                    </a:p>
                  </a:txBody>
                  <a:tcPr marL="88300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133187"/>
                  </a:ext>
                </a:extLst>
              </a:tr>
              <a:tr h="2655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NH3 injected mid-row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5887" marR="88300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cdef</a:t>
                      </a:r>
                    </a:p>
                  </a:txBody>
                  <a:tcPr marL="88300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7122589"/>
                  </a:ext>
                </a:extLst>
              </a:tr>
              <a:tr h="2655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NH3/N-Serve injected mid-row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5887" marR="88300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ef</a:t>
                      </a:r>
                    </a:p>
                  </a:txBody>
                  <a:tcPr marL="88300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413695"/>
                  </a:ext>
                </a:extLst>
              </a:tr>
              <a:tr h="2655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UAN/Instinct II injected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5887" marR="88300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def</a:t>
                      </a:r>
                    </a:p>
                  </a:txBody>
                  <a:tcPr marL="88300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789159"/>
                  </a:ext>
                </a:extLst>
              </a:tr>
              <a:tr h="2655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sng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Split N application (1st at planting):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7" marR="88300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0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249585"/>
                  </a:ext>
                </a:extLst>
              </a:tr>
              <a:tr h="2655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UAN 50 broadcast+UAN 100 injected V5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5887" marR="88300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bcdef</a:t>
                      </a:r>
                    </a:p>
                  </a:txBody>
                  <a:tcPr marL="88300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5170504"/>
                  </a:ext>
                </a:extLst>
              </a:tr>
              <a:tr h="2655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UAN 100 inj+UAN 50 injected V5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5887" marR="88300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abcde</a:t>
                      </a:r>
                    </a:p>
                  </a:txBody>
                  <a:tcPr marL="88300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9388642"/>
                  </a:ext>
                </a:extLst>
              </a:tr>
              <a:tr h="2655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UAN 100 inj+Urea/AT 50 broadcast V5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5887" marR="88300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abc</a:t>
                      </a:r>
                    </a:p>
                  </a:txBody>
                  <a:tcPr marL="88300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4954103"/>
                  </a:ext>
                </a:extLst>
              </a:tr>
              <a:tr h="2655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UAN 100 inj+UAN 50 dribbled in-row V9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5887" marR="88300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ab</a:t>
                      </a:r>
                    </a:p>
                  </a:txBody>
                  <a:tcPr marL="88300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7551875"/>
                  </a:ext>
                </a:extLst>
              </a:tr>
              <a:tr h="2655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UAN 100 inj+Urea/AT 50 broadcast V9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5887" marR="88300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abcde</a:t>
                      </a:r>
                    </a:p>
                  </a:txBody>
                  <a:tcPr marL="88300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1616317"/>
                  </a:ext>
                </a:extLst>
              </a:tr>
              <a:tr h="2655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UAN 100 inj+UAN 50 dribble in-row V5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5887" marR="88300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abcde</a:t>
                      </a:r>
                    </a:p>
                  </a:txBody>
                  <a:tcPr marL="88300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5852333"/>
                  </a:ext>
                </a:extLst>
              </a:tr>
              <a:tr h="2655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UAN 100 inj+UAN 50 dribble mid-row VT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5887" marR="88300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abcd</a:t>
                      </a:r>
                    </a:p>
                  </a:txBody>
                  <a:tcPr marL="88300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4320781"/>
                  </a:ext>
                </a:extLst>
              </a:tr>
              <a:tr h="2655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UAN 100 inj+UAN 50 dribble in-row VT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5887" marR="88300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abcd</a:t>
                      </a:r>
                    </a:p>
                  </a:txBody>
                  <a:tcPr marL="88300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3547204"/>
                  </a:ext>
                </a:extLst>
              </a:tr>
              <a:tr h="23102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sng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All N sidedressed: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7" marR="88300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300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727923"/>
                  </a:ext>
                </a:extLst>
              </a:tr>
              <a:tr h="2655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UAN injected mid-row V5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5887" marR="88300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abcde</a:t>
                      </a:r>
                    </a:p>
                  </a:txBody>
                  <a:tcPr marL="88300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0209504"/>
                  </a:ext>
                </a:extLst>
              </a:tr>
              <a:tr h="27471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UAN dribbled mid-row V9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887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5887" marR="88300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88300" marR="5887" marT="58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9120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1585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33" y="6324600"/>
            <a:ext cx="328613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3612137"/>
              </p:ext>
            </p:extLst>
          </p:nvPr>
        </p:nvGraphicFramePr>
        <p:xfrm>
          <a:off x="410880" y="304800"/>
          <a:ext cx="8275919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66770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33" y="6324600"/>
            <a:ext cx="328613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04499"/>
              </p:ext>
            </p:extLst>
          </p:nvPr>
        </p:nvGraphicFramePr>
        <p:xfrm>
          <a:off x="533400" y="228600"/>
          <a:ext cx="8123519" cy="6484492"/>
        </p:xfrm>
        <a:graphic>
          <a:graphicData uri="http://schemas.openxmlformats.org/drawingml/2006/table">
            <a:tbl>
              <a:tblPr/>
              <a:tblGrid>
                <a:gridCol w="5381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9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5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15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444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Treatment – all 150 lb N/ac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Rank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Yield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44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   Averages over 14 site-years, 2014-2017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to 15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bu/acre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44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N applied at planting: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71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UAN injected mid-row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224</a:t>
                      </a:r>
                    </a:p>
                  </a:txBody>
                  <a:tcPr marL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abcd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71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UAN dribbled mid-row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221</a:t>
                      </a:r>
                    </a:p>
                  </a:txBody>
                  <a:tcPr marL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cde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71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Urea/Agrotain broadcast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225</a:t>
                      </a:r>
                    </a:p>
                  </a:txBody>
                  <a:tcPr marL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abc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71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SuperU broadcast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227</a:t>
                      </a:r>
                    </a:p>
                  </a:txBody>
                  <a:tcPr marL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71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ESN broadcast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222</a:t>
                      </a:r>
                    </a:p>
                  </a:txBody>
                  <a:tcPr marL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bcde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71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UAN/Agrotain broadcast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221</a:t>
                      </a:r>
                    </a:p>
                  </a:txBody>
                  <a:tcPr marL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cde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444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NH</a:t>
                      </a:r>
                      <a:r>
                        <a:rPr lang="en-US" sz="20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injected mid-row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222</a:t>
                      </a:r>
                    </a:p>
                  </a:txBody>
                  <a:tcPr marL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bcde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444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NH</a:t>
                      </a:r>
                      <a:r>
                        <a:rPr lang="en-US" sz="20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/N-Serve injected mid-row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220</a:t>
                      </a:r>
                    </a:p>
                  </a:txBody>
                  <a:tcPr marL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871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Split N application (1st at planting):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871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UAN 50 broadcast+UAN 100 injected V5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223</a:t>
                      </a:r>
                    </a:p>
                  </a:txBody>
                  <a:tcPr marL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abcde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871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UAN 100 inj+UAN 50 injected V5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224</a:t>
                      </a:r>
                    </a:p>
                  </a:txBody>
                  <a:tcPr marL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abcd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871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UAN 100 inj+Urea/AT 50 broadcast V5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225</a:t>
                      </a:r>
                    </a:p>
                  </a:txBody>
                  <a:tcPr marL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abcd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871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UAN 100 inj+UAN 50 dribbled in-row V9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226</a:t>
                      </a:r>
                    </a:p>
                  </a:txBody>
                  <a:tcPr marL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871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UAN 100 inj+Urea/AT 50 broadcast V9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223</a:t>
                      </a:r>
                    </a:p>
                  </a:txBody>
                  <a:tcPr marL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abcde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871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N sidedressed: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871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UAN injected mid-row at V5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224</a:t>
                      </a:r>
                    </a:p>
                  </a:txBody>
                  <a:tcPr marL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abcd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2158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UAN dribbled mid-row at V9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219</a:t>
                      </a:r>
                    </a:p>
                  </a:txBody>
                  <a:tcPr marL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68089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458200" cy="715962"/>
          </a:xfrm>
        </p:spPr>
        <p:txBody>
          <a:bodyPr>
            <a:noAutofit/>
          </a:bodyPr>
          <a:lstStyle/>
          <a:p>
            <a:pPr algn="l"/>
            <a:r>
              <a:rPr lang="en-US" sz="3600" dirty="0">
                <a:solidFill>
                  <a:srgbClr val="000000"/>
                </a:solidFill>
              </a:rPr>
              <a:t>N timing &amp; form: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975" y="1143001"/>
            <a:ext cx="8124825" cy="546735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600"/>
              </a:spcBef>
            </a:pPr>
            <a:r>
              <a:rPr lang="en-US" dirty="0">
                <a:latin typeface="Calibri"/>
              </a:rPr>
              <a:t>Treatments that seldom or never excelled:</a:t>
            </a:r>
          </a:p>
          <a:p>
            <a:pPr lvl="1">
              <a:spcBef>
                <a:spcPts val="600"/>
              </a:spcBef>
            </a:pPr>
            <a:r>
              <a:rPr lang="en-US" dirty="0">
                <a:latin typeface="Calibri"/>
              </a:rPr>
              <a:t>NH</a:t>
            </a:r>
            <a:r>
              <a:rPr lang="en-US" baseline="-25000" dirty="0">
                <a:latin typeface="Calibri"/>
              </a:rPr>
              <a:t>3</a:t>
            </a:r>
            <a:r>
              <a:rPr lang="en-US" dirty="0">
                <a:latin typeface="Calibri"/>
              </a:rPr>
              <a:t> with or without N-Serve injected at or before planting</a:t>
            </a:r>
          </a:p>
          <a:p>
            <a:pPr lvl="1">
              <a:spcBef>
                <a:spcPts val="600"/>
              </a:spcBef>
            </a:pPr>
            <a:r>
              <a:rPr lang="en-US" dirty="0">
                <a:latin typeface="Calibri"/>
              </a:rPr>
              <a:t>UAN dribbled mid-row at planting</a:t>
            </a:r>
          </a:p>
          <a:p>
            <a:pPr lvl="1">
              <a:spcBef>
                <a:spcPts val="600"/>
              </a:spcBef>
            </a:pPr>
            <a:r>
              <a:rPr lang="en-US" dirty="0">
                <a:latin typeface="Calibri"/>
              </a:rPr>
              <a:t>UAN with Instinct II injected at planting</a:t>
            </a:r>
          </a:p>
          <a:p>
            <a:pPr lvl="1">
              <a:spcBef>
                <a:spcPts val="600"/>
              </a:spcBef>
            </a:pPr>
            <a:r>
              <a:rPr lang="en-US" dirty="0">
                <a:latin typeface="Calibri"/>
              </a:rPr>
              <a:t>UAN 50 broadcast at planting + 100 UAN injected at V5</a:t>
            </a:r>
          </a:p>
          <a:p>
            <a:pPr lvl="1">
              <a:spcBef>
                <a:spcPts val="600"/>
              </a:spcBef>
            </a:pPr>
            <a:r>
              <a:rPr lang="en-US" dirty="0">
                <a:latin typeface="Calibri"/>
              </a:rPr>
              <a:t>UAN 150 dribbled mid-row at V9</a:t>
            </a:r>
          </a:p>
          <a:p>
            <a:pPr lvl="1">
              <a:spcBef>
                <a:spcPts val="600"/>
              </a:spcBef>
            </a:pPr>
            <a:r>
              <a:rPr lang="en-US" dirty="0">
                <a:latin typeface="Calibri"/>
              </a:rPr>
              <a:t>UAN/Agrotain 150 broadcast at planting (great in 2017)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Calibri"/>
              </a:rPr>
              <a:t>Treatments consistently good:</a:t>
            </a:r>
          </a:p>
          <a:p>
            <a:pPr lvl="1">
              <a:spcBef>
                <a:spcPts val="600"/>
              </a:spcBef>
            </a:pPr>
            <a:r>
              <a:rPr lang="en-US" dirty="0">
                <a:latin typeface="Calibri"/>
              </a:rPr>
              <a:t>UAN 150 injected at planting (“check”)</a:t>
            </a:r>
          </a:p>
          <a:p>
            <a:pPr lvl="1">
              <a:spcBef>
                <a:spcPts val="600"/>
              </a:spcBef>
            </a:pPr>
            <a:r>
              <a:rPr lang="en-US" dirty="0" err="1">
                <a:latin typeface="Calibri"/>
              </a:rPr>
              <a:t>SuperU</a:t>
            </a:r>
            <a:r>
              <a:rPr lang="en-US" dirty="0">
                <a:latin typeface="Calibri"/>
              </a:rPr>
              <a:t> 150 broadcast at planting</a:t>
            </a:r>
          </a:p>
          <a:p>
            <a:pPr lvl="1">
              <a:spcBef>
                <a:spcPts val="600"/>
              </a:spcBef>
            </a:pPr>
            <a:r>
              <a:rPr lang="en-US" dirty="0">
                <a:latin typeface="Calibri"/>
              </a:rPr>
              <a:t>UAN 100 injected at planting + urea/Agrotain 50 broadcast at V5</a:t>
            </a:r>
          </a:p>
          <a:p>
            <a:pPr lvl="1">
              <a:spcBef>
                <a:spcPts val="600"/>
              </a:spcBef>
            </a:pPr>
            <a:r>
              <a:rPr lang="en-US" dirty="0">
                <a:latin typeface="Calibri"/>
              </a:rPr>
              <a:t>UAN 100 injected at planting + UAN 50 dribbled in-row at V9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72200"/>
            <a:ext cx="333375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9819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7" y="228600"/>
            <a:ext cx="8458200" cy="792162"/>
          </a:xfrm>
        </p:spPr>
        <p:txBody>
          <a:bodyPr>
            <a:noAutofit/>
          </a:bodyPr>
          <a:lstStyle/>
          <a:p>
            <a:pPr algn="l"/>
            <a:r>
              <a:rPr lang="en-US" sz="3600" dirty="0">
                <a:solidFill>
                  <a:srgbClr val="000000"/>
                </a:solidFill>
              </a:rPr>
              <a:t>N timing &amp; form: summary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541020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600"/>
              </a:spcBef>
            </a:pPr>
            <a:r>
              <a:rPr lang="en-US" dirty="0">
                <a:latin typeface="Calibri"/>
              </a:rPr>
              <a:t>Treatments giving variable results, with average overall response:</a:t>
            </a:r>
          </a:p>
          <a:p>
            <a:pPr lvl="1">
              <a:spcBef>
                <a:spcPts val="600"/>
              </a:spcBef>
            </a:pPr>
            <a:r>
              <a:rPr lang="en-US" dirty="0">
                <a:latin typeface="Calibri"/>
              </a:rPr>
              <a:t>ESN 150 broadcast at planting</a:t>
            </a:r>
          </a:p>
          <a:p>
            <a:pPr lvl="1">
              <a:spcBef>
                <a:spcPts val="600"/>
              </a:spcBef>
            </a:pPr>
            <a:r>
              <a:rPr lang="en-US" dirty="0">
                <a:latin typeface="Calibri"/>
              </a:rPr>
              <a:t>Urea 150/Agrotain broadcast at planting</a:t>
            </a:r>
          </a:p>
          <a:p>
            <a:pPr lvl="1">
              <a:spcBef>
                <a:spcPts val="600"/>
              </a:spcBef>
            </a:pPr>
            <a:r>
              <a:rPr lang="en-US" dirty="0">
                <a:latin typeface="Calibri"/>
              </a:rPr>
              <a:t>UAN 100 injected at planting + UAN 50 injected at V5</a:t>
            </a:r>
          </a:p>
          <a:p>
            <a:pPr lvl="1">
              <a:spcBef>
                <a:spcPts val="600"/>
              </a:spcBef>
            </a:pPr>
            <a:r>
              <a:rPr lang="en-US" dirty="0">
                <a:latin typeface="Calibri"/>
              </a:rPr>
              <a:t>UAN 100 injected at planting </a:t>
            </a:r>
            <a:r>
              <a:rPr lang="en-US" dirty="0"/>
              <a:t>+ urea/Agrotain 50 broadcast at V9</a:t>
            </a:r>
            <a:endParaRPr lang="en-US" dirty="0">
              <a:latin typeface="Calibri"/>
            </a:endParaRPr>
          </a:p>
          <a:p>
            <a:pPr lvl="1">
              <a:spcBef>
                <a:spcPts val="600"/>
              </a:spcBef>
            </a:pPr>
            <a:r>
              <a:rPr lang="en-US" dirty="0"/>
              <a:t>UAN 100 injected at planting + UAN 50 dribbled in-row at V5</a:t>
            </a:r>
          </a:p>
          <a:p>
            <a:pPr lvl="1">
              <a:spcBef>
                <a:spcPts val="600"/>
              </a:spcBef>
            </a:pPr>
            <a:r>
              <a:rPr lang="en-US" dirty="0">
                <a:latin typeface="Calibri"/>
              </a:rPr>
              <a:t>UAN 150 injected mid-row at V5</a:t>
            </a:r>
          </a:p>
          <a:p>
            <a:pPr>
              <a:spcBef>
                <a:spcPts val="600"/>
              </a:spcBef>
            </a:pPr>
            <a:r>
              <a:rPr lang="en-US" dirty="0"/>
              <a:t>Treatments giving variable results, but good overall: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UAN 100 injected at planting + UAN 50 dribbled in-row at VT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UAN 100 injected at planting + UAN 50 dribbled mid-row at VT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72200"/>
            <a:ext cx="333375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533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72200"/>
            <a:ext cx="333375" cy="438150"/>
          </a:xfrm>
          <a:prstGeom prst="rect">
            <a:avLst/>
          </a:prstGeom>
        </p:spPr>
      </p:pic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304800" y="304800"/>
          <a:ext cx="85344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/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72200"/>
            <a:ext cx="333375" cy="438150"/>
          </a:xfrm>
          <a:prstGeom prst="rect">
            <a:avLst/>
          </a:prstGeom>
        </p:spPr>
      </p:pic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257092" y="228600"/>
          <a:ext cx="8505908" cy="6381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/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72200"/>
            <a:ext cx="333375" cy="438150"/>
          </a:xfrm>
          <a:prstGeom prst="rect">
            <a:avLst/>
          </a:prstGeom>
        </p:spPr>
      </p:pic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304800" y="228600"/>
          <a:ext cx="8534400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/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72200"/>
            <a:ext cx="333375" cy="438150"/>
          </a:xfrm>
          <a:prstGeom prst="rect">
            <a:avLst/>
          </a:prstGeom>
        </p:spPr>
      </p:pic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3777400"/>
              </p:ext>
            </p:extLst>
          </p:nvPr>
        </p:nvGraphicFramePr>
        <p:xfrm>
          <a:off x="395286" y="228600"/>
          <a:ext cx="8367713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962400" y="2209800"/>
          <a:ext cx="609600" cy="3962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d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c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abc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ab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a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abc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abc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bc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/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72200"/>
            <a:ext cx="333375" cy="438150"/>
          </a:xfrm>
          <a:prstGeom prst="rect">
            <a:avLst/>
          </a:prstGeom>
        </p:spPr>
      </p:pic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3380276"/>
              </p:ext>
            </p:extLst>
          </p:nvPr>
        </p:nvGraphicFramePr>
        <p:xfrm>
          <a:off x="426501" y="457200"/>
          <a:ext cx="8107899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/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72200"/>
            <a:ext cx="333375" cy="438150"/>
          </a:xfrm>
          <a:prstGeom prst="rect">
            <a:avLst/>
          </a:prstGeom>
        </p:spPr>
      </p:pic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5934000"/>
              </p:ext>
            </p:extLst>
          </p:nvPr>
        </p:nvGraphicFramePr>
        <p:xfrm>
          <a:off x="395286" y="228600"/>
          <a:ext cx="8367714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/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72200"/>
            <a:ext cx="333375" cy="438150"/>
          </a:xfrm>
          <a:prstGeom prst="rect">
            <a:avLst/>
          </a:prstGeom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5708265"/>
              </p:ext>
            </p:extLst>
          </p:nvPr>
        </p:nvGraphicFramePr>
        <p:xfrm>
          <a:off x="374171" y="381000"/>
          <a:ext cx="8312629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885998" y="1219200"/>
          <a:ext cx="457402" cy="3962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d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c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b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a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a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a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a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a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/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33" y="6324600"/>
            <a:ext cx="328613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868791"/>
              </p:ext>
            </p:extLst>
          </p:nvPr>
        </p:nvGraphicFramePr>
        <p:xfrm>
          <a:off x="381000" y="304800"/>
          <a:ext cx="82296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4835924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72200"/>
            <a:ext cx="333375" cy="438150"/>
          </a:xfrm>
          <a:prstGeom prst="rect">
            <a:avLst/>
          </a:prstGeom>
        </p:spPr>
      </p:pic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3021434"/>
              </p:ext>
            </p:extLst>
          </p:nvPr>
        </p:nvGraphicFramePr>
        <p:xfrm>
          <a:off x="375622" y="304800"/>
          <a:ext cx="8311178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620785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33" y="6324600"/>
            <a:ext cx="328613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263740" y="228599"/>
          <a:ext cx="8651659" cy="6315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/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72200"/>
            <a:ext cx="333375" cy="438150"/>
          </a:xfrm>
          <a:prstGeom prst="rect">
            <a:avLst/>
          </a:prstGeom>
        </p:spPr>
      </p:pic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395286" y="304799"/>
          <a:ext cx="8367713" cy="6305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/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72200"/>
            <a:ext cx="333375" cy="4381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287" y="381000"/>
            <a:ext cx="8443913" cy="914400"/>
          </a:xfrm>
        </p:spPr>
        <p:txBody>
          <a:bodyPr/>
          <a:lstStyle/>
          <a:p>
            <a:pPr algn="l"/>
            <a:r>
              <a:rPr lang="en-US" sz="3600" dirty="0">
                <a:solidFill>
                  <a:srgbClr val="000000"/>
                </a:solidFill>
                <a:effectLst/>
              </a:rPr>
              <a:t>Soil N and yield-it’s not simple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371599"/>
            <a:ext cx="7772400" cy="5019675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amount of soil N available prior to certain growth stages may be more critical than the amount of N at that stage – a temporal factor that won’t be easy to untangle</a:t>
            </a:r>
          </a:p>
          <a:p>
            <a:r>
              <a:rPr lang="en-US" dirty="0"/>
              <a:t>But a crop with most of its N in the plants at VT has no need for added N: late season N stress is almost always associated with inadequate soil water, not lack of soil N</a:t>
            </a:r>
          </a:p>
          <a:p>
            <a:r>
              <a:rPr lang="en-US" dirty="0"/>
              <a:t>N timing (and form) studies have shown little or no yield benefit to delaying application of some of the N, and occasionally some penalty for keeping too much of the N back for later application</a:t>
            </a:r>
          </a:p>
        </p:txBody>
      </p:sp>
    </p:spTree>
    <p:extLst>
      <p:ext uri="{BB962C8B-B14F-4D97-AF65-F5344CB8AC3E}">
        <p14:creationId xmlns:p14="http://schemas.microsoft.com/office/powerpoint/2010/main" val="216558896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33" y="6324600"/>
            <a:ext cx="328613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8401182"/>
              </p:ext>
            </p:extLst>
          </p:nvPr>
        </p:nvGraphicFramePr>
        <p:xfrm>
          <a:off x="283444" y="304800"/>
          <a:ext cx="8479555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24318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33" y="6324600"/>
            <a:ext cx="328613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8952965"/>
              </p:ext>
            </p:extLst>
          </p:nvPr>
        </p:nvGraphicFramePr>
        <p:xfrm>
          <a:off x="398590" y="304799"/>
          <a:ext cx="8364409" cy="6239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48359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33" y="6324600"/>
            <a:ext cx="328613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6486753"/>
              </p:ext>
            </p:extLst>
          </p:nvPr>
        </p:nvGraphicFramePr>
        <p:xfrm>
          <a:off x="266238" y="228600"/>
          <a:ext cx="8572961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48359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33" y="6324600"/>
            <a:ext cx="328613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23472"/>
              </p:ext>
            </p:extLst>
          </p:nvPr>
        </p:nvGraphicFramePr>
        <p:xfrm>
          <a:off x="381000" y="304800"/>
          <a:ext cx="83058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58744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33" y="6324600"/>
            <a:ext cx="328613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4449066"/>
              </p:ext>
            </p:extLst>
          </p:nvPr>
        </p:nvGraphicFramePr>
        <p:xfrm>
          <a:off x="268697" y="304800"/>
          <a:ext cx="8494303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049780" y="4191000"/>
            <a:ext cx="6172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Most notable example we’ve seen of fall-applied N underperforming </a:t>
            </a:r>
          </a:p>
        </p:txBody>
      </p:sp>
    </p:spTree>
    <p:extLst>
      <p:ext uri="{BB962C8B-B14F-4D97-AF65-F5344CB8AC3E}">
        <p14:creationId xmlns:p14="http://schemas.microsoft.com/office/powerpoint/2010/main" val="409638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12358</TotalTime>
  <Words>3294</Words>
  <Application>Microsoft Office PowerPoint</Application>
  <PresentationFormat>On-screen Show (4:3)</PresentationFormat>
  <Paragraphs>1113</Paragraphs>
  <Slides>54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8" baseType="lpstr">
      <vt:lpstr>Arial</vt:lpstr>
      <vt:lpstr>Calibri</vt:lpstr>
      <vt:lpstr>Tahoma</vt:lpstr>
      <vt:lpstr>Office Theme</vt:lpstr>
      <vt:lpstr>Responsible Nitrogen Management in 2018:  Rates, Treatments and Timing  IFCA Webinar February 9, 2018</vt:lpstr>
      <vt:lpstr>Outline for today:</vt:lpstr>
      <vt:lpstr>2017 Illinois weather – disaster averted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Early versus late-split 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Early v. late-split N</vt:lpstr>
      <vt:lpstr>Form and timing: small-plot trials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Sidedress N – better or not?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 timing &amp; form: summary</vt:lpstr>
      <vt:lpstr>N timing &amp; form: summary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Soil N and yield-it’s not simple</vt:lpstr>
      <vt:lpstr>PowerPoint Presentation</vt:lpstr>
    </vt:vector>
  </TitlesOfParts>
  <Company>Agronomy Dept.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Palle Pedersen</dc:creator>
  <cp:lastModifiedBy>Mail Inc</cp:lastModifiedBy>
  <cp:revision>634</cp:revision>
  <cp:lastPrinted>2018-02-08T22:22:29Z</cp:lastPrinted>
  <dcterms:created xsi:type="dcterms:W3CDTF">2005-01-12T18:30:26Z</dcterms:created>
  <dcterms:modified xsi:type="dcterms:W3CDTF">2018-02-09T17:01:34Z</dcterms:modified>
</cp:coreProperties>
</file>